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30"/>
  </p:notesMasterIdLst>
  <p:sldIdLst>
    <p:sldId id="279" r:id="rId2"/>
    <p:sldId id="297" r:id="rId3"/>
    <p:sldId id="298" r:id="rId4"/>
    <p:sldId id="335" r:id="rId5"/>
    <p:sldId id="303" r:id="rId6"/>
    <p:sldId id="304" r:id="rId7"/>
    <p:sldId id="324" r:id="rId8"/>
    <p:sldId id="325" r:id="rId9"/>
    <p:sldId id="329" r:id="rId10"/>
    <p:sldId id="320" r:id="rId11"/>
    <p:sldId id="307" r:id="rId12"/>
    <p:sldId id="327" r:id="rId13"/>
    <p:sldId id="338" r:id="rId14"/>
    <p:sldId id="308" r:id="rId15"/>
    <p:sldId id="321" r:id="rId16"/>
    <p:sldId id="326" r:id="rId17"/>
    <p:sldId id="328" r:id="rId18"/>
    <p:sldId id="330" r:id="rId19"/>
    <p:sldId id="322" r:id="rId20"/>
    <p:sldId id="331" r:id="rId21"/>
    <p:sldId id="345" r:id="rId22"/>
    <p:sldId id="332" r:id="rId23"/>
    <p:sldId id="349" r:id="rId24"/>
    <p:sldId id="344" r:id="rId25"/>
    <p:sldId id="337" r:id="rId26"/>
    <p:sldId id="323" r:id="rId27"/>
    <p:sldId id="316" r:id="rId28"/>
    <p:sldId id="317" r:id="rId29"/>
  </p:sldIdLst>
  <p:sldSz cx="12192000" cy="6858000"/>
  <p:notesSz cx="6858000" cy="9144000"/>
  <p:custDataLst>
    <p:tags r:id="rId3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无标题节" id="{C3E764B6-3349-7446-97D0-77A2E5ECBD10}">
          <p14:sldIdLst>
            <p14:sldId id="279"/>
            <p14:sldId id="297"/>
            <p14:sldId id="298"/>
            <p14:sldId id="335"/>
            <p14:sldId id="303"/>
            <p14:sldId id="304"/>
            <p14:sldId id="324"/>
            <p14:sldId id="325"/>
            <p14:sldId id="329"/>
            <p14:sldId id="320"/>
            <p14:sldId id="307"/>
            <p14:sldId id="327"/>
            <p14:sldId id="338"/>
            <p14:sldId id="308"/>
            <p14:sldId id="321"/>
            <p14:sldId id="326"/>
            <p14:sldId id="328"/>
            <p14:sldId id="330"/>
            <p14:sldId id="322"/>
            <p14:sldId id="331"/>
            <p14:sldId id="345"/>
            <p14:sldId id="332"/>
            <p14:sldId id="349"/>
            <p14:sldId id="344"/>
            <p14:sldId id="337"/>
            <p14:sldId id="323"/>
            <p14:sldId id="316"/>
            <p14:sldId id="31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D69"/>
    <a:srgbClr val="4472C4"/>
    <a:srgbClr val="0A3CF5"/>
    <a:srgbClr val="254FEB"/>
    <a:srgbClr val="F0F5FC"/>
    <a:srgbClr val="F87F08"/>
    <a:srgbClr val="08F1F4"/>
    <a:srgbClr val="0C0588"/>
    <a:srgbClr val="0AE9F5"/>
    <a:srgbClr val="00C9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86"/>
    <p:restoredTop sz="77510" autoAdjust="0"/>
  </p:normalViewPr>
  <p:slideViewPr>
    <p:cSldViewPr snapToGrid="0" snapToObjects="1">
      <p:cViewPr varScale="1">
        <p:scale>
          <a:sx n="125" d="100"/>
          <a:sy n="125" d="100"/>
        </p:scale>
        <p:origin x="1626" y="102"/>
      </p:cViewPr>
      <p:guideLst/>
    </p:cSldViewPr>
  </p:slideViewPr>
  <p:notesTextViewPr>
    <p:cViewPr>
      <p:scale>
        <a:sx n="150" d="100"/>
        <a:sy n="15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2A1F87-F110-1C45-9864-1659D3ED583F}" type="datetimeFigureOut">
              <a:rPr kumimoji="1" lang="zh-CN" altLang="en-US" smtClean="0"/>
              <a:t>2025/9/10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D39FF4-4997-9F4F-A2B0-9107E5679A8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各位评委好，我们的项目叫做</a:t>
            </a:r>
            <a:r>
              <a:rPr lang="en-US" altLang="zh-CN" dirty="0" err="1"/>
              <a:t>AICompass</a:t>
            </a:r>
            <a:r>
              <a:rPr lang="zh-CN" altLang="en-US" dirty="0"/>
              <a:t>，面向研究创新赛道的模型对算力等效建模评估赛题，开发了一套面向大模型的建模评估工具。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D39FF4-4997-9F4F-A2B0-9107E5679A81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622809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那么我们的项目都存在什么亮点呢？接下来我将从四个方面分别来介绍。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D39FF4-4997-9F4F-A2B0-9107E5679A81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878965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首先在显存计算上，一方面，在模型大的分类上，我们考虑了 </a:t>
            </a:r>
            <a:r>
              <a:rPr lang="en-US" altLang="zh-CN" dirty="0"/>
              <a:t>dense</a:t>
            </a:r>
            <a:r>
              <a:rPr lang="zh-CN" altLang="en-US" dirty="0"/>
              <a:t>、</a:t>
            </a:r>
            <a:r>
              <a:rPr lang="en-US" altLang="zh-CN" dirty="0" err="1"/>
              <a:t>moe</a:t>
            </a:r>
            <a:r>
              <a:rPr lang="zh-CN" altLang="en-US" dirty="0"/>
              <a:t>、多模态等大模型，这可已经可以囊括超过 </a:t>
            </a:r>
            <a:r>
              <a:rPr lang="en-US" altLang="zh-CN" dirty="0"/>
              <a:t>95% </a:t>
            </a:r>
            <a:r>
              <a:rPr lang="zh-CN" altLang="en-US" dirty="0"/>
              <a:t>的模型显存计算。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另一方面，在模型的内部，我们又将模型显存占用拆分为模型权重、</a:t>
            </a:r>
            <a:r>
              <a:rPr lang="en-US" altLang="zh-CN" dirty="0" err="1"/>
              <a:t>KVCache</a:t>
            </a:r>
            <a:r>
              <a:rPr lang="zh-CN" altLang="en-US" dirty="0"/>
              <a:t>、激活值等多个部分，实现细粒度的拆分。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D39FF4-4997-9F4F-A2B0-9107E5679A81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545322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另外，在服务指标上，我们从用户的 </a:t>
            </a:r>
            <a:r>
              <a:rPr lang="en-US" altLang="zh-CN" dirty="0"/>
              <a:t>SLO </a:t>
            </a:r>
            <a:r>
              <a:rPr lang="zh-CN" altLang="en-US" dirty="0"/>
              <a:t>需求指标上去考虑，将赛题要求的单一吞吐量指标细化为 </a:t>
            </a:r>
            <a:r>
              <a:rPr lang="en-US" altLang="zh-CN" dirty="0"/>
              <a:t>TTFT </a:t>
            </a:r>
            <a:r>
              <a:rPr lang="zh-CN" altLang="en-US" dirty="0"/>
              <a:t>和 </a:t>
            </a:r>
            <a:r>
              <a:rPr lang="en-US" altLang="zh-CN" dirty="0"/>
              <a:t>TPOT </a:t>
            </a:r>
            <a:r>
              <a:rPr lang="zh-CN" altLang="en-US" dirty="0"/>
              <a:t>指标。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同时，我们在多种场景下都做了服务指标的验证，以此来保证结果的准确性。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D39FF4-4997-9F4F-A2B0-9107E5679A81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936358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在硬件推荐方面，我们的计算器是硬件中立的，可以统一评估 </a:t>
            </a:r>
            <a:r>
              <a:rPr lang="en-US" altLang="zh-CN" dirty="0"/>
              <a:t>GPU</a:t>
            </a:r>
            <a:r>
              <a:rPr lang="zh-CN" altLang="en-US" dirty="0"/>
              <a:t>、</a:t>
            </a:r>
            <a:r>
              <a:rPr lang="en-US" altLang="zh-CN" dirty="0"/>
              <a:t>NPU </a:t>
            </a:r>
            <a:r>
              <a:rPr lang="zh-CN" altLang="en-US" dirty="0"/>
              <a:t>等不同架构的加速硬件。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项目中也可以指定所使用的具体的硬件，我们的计算器会智能推荐出部署所需要的卡数。</a:t>
            </a:r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D39FF4-4997-9F4F-A2B0-9107E5679A81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264860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最后，在算力测试方面，我们发现很多的加速卡的理论值，实际上是达不到的。</a:t>
            </a:r>
            <a:endParaRPr lang="en-US" altLang="zh-CN" dirty="0"/>
          </a:p>
          <a:p>
            <a:r>
              <a:rPr lang="zh-CN" altLang="en-US" dirty="0"/>
              <a:t>因此我们自主开发了一个算力测试工具，经过我们测试，英伟达</a:t>
            </a:r>
            <a:r>
              <a:rPr lang="en-US" altLang="zh-CN" dirty="0"/>
              <a:t> A100 </a:t>
            </a:r>
            <a:r>
              <a:rPr lang="zh-CN" altLang="en-US" dirty="0"/>
              <a:t>的实际利用率只有 </a:t>
            </a:r>
            <a:r>
              <a:rPr lang="en-US" altLang="zh-CN" dirty="0"/>
              <a:t>80% </a:t>
            </a:r>
            <a:r>
              <a:rPr lang="zh-CN" altLang="en-US" dirty="0"/>
              <a:t>左右。</a:t>
            </a:r>
            <a:endParaRPr lang="en-US" altLang="zh-CN" dirty="0"/>
          </a:p>
          <a:p>
            <a:r>
              <a:rPr lang="zh-CN" altLang="en-US" dirty="0"/>
              <a:t>这部分设计，确保了我们的等效建模评估建立在更加真实可靠的数据上。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1m20s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D39FF4-4997-9F4F-A2B0-9107E5679A81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983792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同时，我们在完成这些技术设计时，也遇到了不少的难题。接下来我将从三个方面来介绍。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D39FF4-4997-9F4F-A2B0-9107E5679A81}" type="slidenum">
              <a:rPr kumimoji="1" lang="zh-CN" altLang="en-US" smtClean="0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940940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首先我们遇到的第一个难点是，模型的结构日益复杂，量化困难。</a:t>
            </a:r>
            <a:endParaRPr lang="en-US" altLang="zh-CN" dirty="0"/>
          </a:p>
          <a:p>
            <a:r>
              <a:rPr lang="zh-CN" altLang="en-US" dirty="0"/>
              <a:t>现在，模型结构百花齐放，例如 </a:t>
            </a:r>
            <a:r>
              <a:rPr lang="en-US" altLang="zh-CN" dirty="0"/>
              <a:t>dense </a:t>
            </a:r>
            <a:r>
              <a:rPr lang="zh-CN" altLang="en-US" dirty="0"/>
              <a:t>和 </a:t>
            </a:r>
            <a:r>
              <a:rPr lang="en-US" altLang="zh-CN" dirty="0" err="1"/>
              <a:t>moe</a:t>
            </a:r>
            <a:r>
              <a:rPr lang="en-US" altLang="zh-CN" dirty="0"/>
              <a:t> </a:t>
            </a:r>
            <a:r>
              <a:rPr lang="zh-CN" altLang="en-US" dirty="0"/>
              <a:t>之间的区别就比较大，此时再用一个笼统的公式套用所有模型，计算出来误差是极大的。</a:t>
            </a:r>
            <a:endParaRPr lang="en-US" altLang="zh-CN" dirty="0"/>
          </a:p>
          <a:p>
            <a:r>
              <a:rPr lang="zh-CN" altLang="en-US" dirty="0"/>
              <a:t>面对这样的难题，我们参考了大量的论文、研究，不断优化计算因子，最终在工具中实现了前所未有的显存剖析精度。</a:t>
            </a:r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D39FF4-4997-9F4F-A2B0-9107E5679A81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766677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我们遇到的第二个难点是，从 </a:t>
            </a:r>
            <a:r>
              <a:rPr lang="en-US" altLang="zh-CN" dirty="0"/>
              <a:t>SLO </a:t>
            </a:r>
            <a:r>
              <a:rPr lang="zh-CN" altLang="en-US" dirty="0"/>
              <a:t>出发，在多个层面上去反推所需要的硬件算力。</a:t>
            </a:r>
            <a:endParaRPr lang="en-US" altLang="zh-CN" dirty="0"/>
          </a:p>
          <a:p>
            <a:r>
              <a:rPr lang="zh-CN" altLang="en-US" dirty="0"/>
              <a:t>从底层原理上来说，大模型推理的两个指标对应着硬件层面的 </a:t>
            </a:r>
            <a:r>
              <a:rPr lang="en-US" altLang="zh-CN" dirty="0"/>
              <a:t>Prefill </a:t>
            </a:r>
            <a:r>
              <a:rPr lang="zh-CN" altLang="en-US" dirty="0"/>
              <a:t>阶段和 </a:t>
            </a:r>
            <a:r>
              <a:rPr lang="en-US" altLang="zh-CN" dirty="0"/>
              <a:t>Decode </a:t>
            </a:r>
            <a:r>
              <a:rPr lang="zh-CN" altLang="en-US" dirty="0"/>
              <a:t>阶段，他们对加速卡的要求是不同的。</a:t>
            </a:r>
            <a:endParaRPr lang="en-US" altLang="zh-CN" dirty="0"/>
          </a:p>
          <a:p>
            <a:r>
              <a:rPr lang="zh-CN" altLang="en-US" dirty="0"/>
              <a:t>我们的计算器会综合考虑不同层面上的算力限制卡数，最终给出硬件的需求。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D39FF4-4997-9F4F-A2B0-9107E5679A81}" type="slidenum">
              <a:rPr kumimoji="1" lang="zh-CN" altLang="en-US" smtClean="0"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222441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最后，我们在开发硬件性能测试工具的时候，如何在异构硬件上保证测试可信、可行，成为问题。</a:t>
            </a:r>
            <a:endParaRPr lang="en-US" altLang="zh-CN" dirty="0"/>
          </a:p>
          <a:p>
            <a:r>
              <a:rPr lang="zh-CN" altLang="en-US" dirty="0"/>
              <a:t>经过我们调研，最后选取了 </a:t>
            </a:r>
            <a:r>
              <a:rPr lang="en-US" altLang="zh-CN" dirty="0"/>
              <a:t>GEMM </a:t>
            </a:r>
            <a:r>
              <a:rPr lang="zh-CN" altLang="en-US" dirty="0"/>
              <a:t>矩阵乘来做计算卡算力的测试，使用 </a:t>
            </a:r>
            <a:r>
              <a:rPr lang="en-US" altLang="zh-CN" dirty="0" err="1"/>
              <a:t>LayerNorm</a:t>
            </a:r>
            <a:r>
              <a:rPr lang="en-US" altLang="zh-CN" dirty="0"/>
              <a:t> </a:t>
            </a:r>
            <a:r>
              <a:rPr lang="zh-CN" altLang="en-US" dirty="0"/>
              <a:t>层归一化算子来做计算卡带宽的测试。</a:t>
            </a:r>
            <a:endParaRPr lang="en-US" altLang="zh-CN" dirty="0"/>
          </a:p>
          <a:p>
            <a:r>
              <a:rPr lang="zh-CN" altLang="en-US" dirty="0"/>
              <a:t>经过我们的调整，将硬件底座算力的可靠性，从</a:t>
            </a:r>
            <a:r>
              <a:rPr lang="en-US" altLang="zh-CN" dirty="0"/>
              <a:t>70%</a:t>
            </a:r>
            <a:r>
              <a:rPr lang="zh-CN" altLang="en-US" dirty="0"/>
              <a:t>提高到</a:t>
            </a:r>
            <a:r>
              <a:rPr lang="en-US" altLang="zh-CN" dirty="0"/>
              <a:t>95</a:t>
            </a:r>
            <a:r>
              <a:rPr lang="zh-CN" altLang="en-US" dirty="0"/>
              <a:t>以上。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1m10s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D39FF4-4997-9F4F-A2B0-9107E5679A81}" type="slidenum">
              <a:rPr kumimoji="1" lang="zh-CN" altLang="en-US" smtClean="0"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030529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最后，我们还做了一些测试来确保我们计算的准确性。这里主要分为显存测试和算力测试部分。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D39FF4-4997-9F4F-A2B0-9107E5679A81}" type="slidenum">
              <a:rPr kumimoji="1" lang="zh-CN" altLang="en-US" smtClean="0"/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17849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今天的汇报我将从项目亮点、难点、测试、演示等方面逐个汇报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D39FF4-4997-9F4F-A2B0-9107E5679A81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2392782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显存测试部分，我们首先测试了</a:t>
            </a:r>
            <a:r>
              <a:rPr lang="en-US" altLang="zh-CN" dirty="0"/>
              <a:t> llama </a:t>
            </a:r>
            <a:r>
              <a:rPr lang="zh-CN" altLang="en-US" dirty="0"/>
              <a:t>的两个模型。</a:t>
            </a:r>
            <a:endParaRPr lang="en-US" altLang="zh-CN"/>
          </a:p>
          <a:p>
            <a:r>
              <a:rPr lang="zh-CN" altLang="en-US"/>
              <a:t>我们</a:t>
            </a:r>
            <a:r>
              <a:rPr lang="zh-CN" altLang="en-US" dirty="0"/>
              <a:t>将测试的结果整理为柱形图，左侧的部分表示我们给出的理论值，右侧的部分表示我们实测的真实值。</a:t>
            </a:r>
            <a:endParaRPr lang="en-US" altLang="zh-CN" dirty="0"/>
          </a:p>
          <a:p>
            <a:r>
              <a:rPr lang="zh-CN" altLang="en-US" dirty="0"/>
              <a:t>可以看出，总体的预测误差可以保持在 </a:t>
            </a:r>
            <a:r>
              <a:rPr lang="en-US" altLang="zh-CN" dirty="0"/>
              <a:t>5% </a:t>
            </a:r>
            <a:r>
              <a:rPr lang="zh-CN" altLang="en-US" dirty="0"/>
              <a:t>以内。符合我们的预期。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D39FF4-4997-9F4F-A2B0-9107E5679A81}" type="slidenum">
              <a:rPr kumimoji="1" lang="zh-CN" altLang="en-US" smtClean="0"/>
              <a:t>20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8711482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09B22A-78E8-49A7-8C35-4787D08A85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FAAD2602-9A6C-4C45-4F0B-40B223F868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BA1811D-0661-856F-F98F-8387F02B29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同时，对于全新的 </a:t>
            </a:r>
            <a:r>
              <a:rPr lang="en-US" altLang="zh-CN" dirty="0" err="1"/>
              <a:t>moe</a:t>
            </a:r>
            <a:r>
              <a:rPr lang="en-US" altLang="zh-CN" dirty="0"/>
              <a:t> </a:t>
            </a:r>
            <a:r>
              <a:rPr lang="zh-CN" altLang="en-US" dirty="0"/>
              <a:t>架构以及多模态模型，我们也分别选用了 </a:t>
            </a:r>
            <a:r>
              <a:rPr lang="en-US" altLang="zh-CN" dirty="0" err="1"/>
              <a:t>mixtral</a:t>
            </a:r>
            <a:r>
              <a:rPr lang="en-US" altLang="zh-CN" dirty="0"/>
              <a:t> 8x7B </a:t>
            </a:r>
            <a:r>
              <a:rPr lang="zh-CN" altLang="en-US" dirty="0"/>
              <a:t>和 </a:t>
            </a:r>
            <a:r>
              <a:rPr lang="en-US" altLang="zh-CN" dirty="0" err="1"/>
              <a:t>llava</a:t>
            </a:r>
            <a:r>
              <a:rPr lang="en-US" altLang="zh-CN" dirty="0"/>
              <a:t> 1.5 </a:t>
            </a:r>
            <a:r>
              <a:rPr lang="zh-CN" altLang="en-US" dirty="0"/>
              <a:t>来做测试。可以看出，在这两种情况下，我们的误差也是极小的。</a:t>
            </a:r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2CB478A-4713-0FB1-3FBC-9DB7C64C8F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D39FF4-4997-9F4F-A2B0-9107E5679A81}" type="slidenum">
              <a:rPr kumimoji="1" lang="zh-CN" altLang="en-US" smtClean="0"/>
              <a:t>21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3503858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在 </a:t>
            </a:r>
            <a:r>
              <a:rPr lang="en-US" altLang="zh-CN" dirty="0"/>
              <a:t>SLO </a:t>
            </a:r>
            <a:r>
              <a:rPr lang="zh-CN" altLang="en-US" dirty="0"/>
              <a:t>服务指标测试上，我们选用了 </a:t>
            </a:r>
            <a:r>
              <a:rPr lang="en-US" altLang="zh-CN" dirty="0"/>
              <a:t>DeepSeek </a:t>
            </a:r>
            <a:r>
              <a:rPr lang="zh-CN" altLang="en-US" dirty="0"/>
              <a:t>的</a:t>
            </a:r>
            <a:r>
              <a:rPr lang="en-US" altLang="zh-CN" dirty="0"/>
              <a:t>7B</a:t>
            </a:r>
            <a:r>
              <a:rPr lang="zh-CN" altLang="en-US" dirty="0"/>
              <a:t>、</a:t>
            </a:r>
            <a:r>
              <a:rPr lang="en-US" altLang="zh-CN" dirty="0"/>
              <a:t>70B</a:t>
            </a:r>
            <a:r>
              <a:rPr lang="zh-CN" altLang="en-US" dirty="0"/>
              <a:t>、</a:t>
            </a:r>
            <a:r>
              <a:rPr lang="en-US" altLang="zh-CN" dirty="0"/>
              <a:t>671B</a:t>
            </a:r>
            <a:r>
              <a:rPr lang="zh-CN" altLang="en-US" dirty="0"/>
              <a:t>三个版本，分别对应小中大规模参数量下模型的测试。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首先，对于 </a:t>
            </a:r>
            <a:r>
              <a:rPr lang="en-US" altLang="zh-CN" dirty="0"/>
              <a:t>DeepSeek </a:t>
            </a:r>
            <a:r>
              <a:rPr lang="zh-CN" altLang="en-US" dirty="0"/>
              <a:t>的 </a:t>
            </a:r>
            <a:r>
              <a:rPr lang="en-US" altLang="zh-CN" dirty="0"/>
              <a:t>7B </a:t>
            </a:r>
            <a:r>
              <a:rPr lang="zh-CN" altLang="en-US" dirty="0"/>
              <a:t>蒸馏版本，指定硬件为华为的昇腾 </a:t>
            </a:r>
            <a:r>
              <a:rPr lang="en-US" altLang="zh-CN" dirty="0"/>
              <a:t>910B</a:t>
            </a:r>
            <a:r>
              <a:rPr lang="zh-CN" altLang="en-US" dirty="0"/>
              <a:t> 和英伟达的 </a:t>
            </a:r>
            <a:r>
              <a:rPr lang="en-US" altLang="zh-CN" dirty="0"/>
              <a:t>H20</a:t>
            </a:r>
            <a:r>
              <a:rPr lang="zh-CN" altLang="en-US" dirty="0"/>
              <a:t>。我们的计算器建议都是使用一张卡就可以部署。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最终测试的结果是完全达标的。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D39FF4-4997-9F4F-A2B0-9107E5679A81}" type="slidenum">
              <a:rPr kumimoji="1" lang="zh-CN" altLang="en-US" smtClean="0"/>
              <a:t>22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9132703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在 </a:t>
            </a:r>
            <a:r>
              <a:rPr lang="en-US" altLang="zh-CN" dirty="0"/>
              <a:t>70B </a:t>
            </a:r>
            <a:r>
              <a:rPr lang="zh-CN" altLang="en-US" dirty="0"/>
              <a:t>版本测试中，同样指定硬件为 </a:t>
            </a:r>
            <a:r>
              <a:rPr lang="en-US" altLang="zh-CN" dirty="0"/>
              <a:t>Ascend 910B </a:t>
            </a:r>
            <a:r>
              <a:rPr lang="zh-CN" altLang="en-US" dirty="0"/>
              <a:t>和 </a:t>
            </a:r>
            <a:r>
              <a:rPr lang="en-US" altLang="zh-CN" dirty="0"/>
              <a:t>Nvidia H20</a:t>
            </a:r>
            <a:r>
              <a:rPr lang="zh-CN" altLang="en-US" dirty="0"/>
              <a:t>，这里我们的工具给出的推荐配置分别为 </a:t>
            </a:r>
            <a:r>
              <a:rPr lang="en-US" altLang="zh-CN" dirty="0"/>
              <a:t>4 </a:t>
            </a:r>
            <a:r>
              <a:rPr lang="zh-CN" altLang="en-US" dirty="0"/>
              <a:t>卡和 </a:t>
            </a:r>
            <a:r>
              <a:rPr lang="en-US" altLang="zh-CN" dirty="0"/>
              <a:t>2 </a:t>
            </a:r>
            <a:r>
              <a:rPr lang="zh-CN" altLang="en-US" dirty="0"/>
              <a:t>卡。</a:t>
            </a:r>
            <a:endParaRPr lang="en-US" altLang="zh-CN" dirty="0"/>
          </a:p>
          <a:p>
            <a:r>
              <a:rPr lang="zh-CN" altLang="en-US" dirty="0"/>
              <a:t>测试结果也比较符合我们的预期。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D39FF4-4997-9F4F-A2B0-9107E5679A81}" type="slidenum">
              <a:rPr kumimoji="1" lang="zh-CN" altLang="en-US" smtClean="0"/>
              <a:t>23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9111204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BEEE59-8FEC-0629-EE62-122EA5224E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B8490037-5B04-8E7D-9FD9-8FC560D12F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E83D9239-3076-BA2D-72D3-814DFD5016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同时我们还测试了 </a:t>
            </a:r>
            <a:r>
              <a:rPr lang="en-US" altLang="zh-CN" dirty="0"/>
              <a:t>DeepSeek R1 </a:t>
            </a:r>
            <a:r>
              <a:rPr lang="zh-CN" altLang="en-US" dirty="0"/>
              <a:t>的 </a:t>
            </a:r>
            <a:r>
              <a:rPr lang="en-US" altLang="zh-CN" dirty="0"/>
              <a:t>671B </a:t>
            </a:r>
            <a:r>
              <a:rPr lang="zh-CN" altLang="en-US" dirty="0"/>
              <a:t>满血版，这次的硬件配置我们通过项目中的自定义方式，指定了团队中某国产新一代推理卡的配置。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我们的项目推荐 </a:t>
            </a:r>
            <a:r>
              <a:rPr lang="en-US" altLang="zh-CN" dirty="0"/>
              <a:t>16 </a:t>
            </a:r>
            <a:r>
              <a:rPr lang="zh-CN" altLang="en-US" dirty="0"/>
              <a:t>卡运行。经过测试，也能够达到目标吞吐量。</a:t>
            </a:r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4A9C519-5BCB-C1D2-BE0C-E9801A6E879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D39FF4-4997-9F4F-A2B0-9107E5679A81}" type="slidenum">
              <a:rPr kumimoji="1" lang="zh-CN" altLang="en-US" smtClean="0"/>
              <a:t>24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183092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最后说明，我们的计算器并非纸上谈兵，而是已经应用于很多的实际科研项目。</a:t>
            </a:r>
            <a:endParaRPr lang="en-US" altLang="zh-CN" dirty="0"/>
          </a:p>
          <a:p>
            <a:r>
              <a:rPr lang="zh-CN" altLang="en-US" dirty="0"/>
              <a:t>例如，我们团队与清华大学合作，将</a:t>
            </a:r>
            <a:r>
              <a:rPr lang="en-US" altLang="zh-CN" dirty="0" err="1"/>
              <a:t>AICompass</a:t>
            </a:r>
            <a:r>
              <a:rPr lang="zh-CN" altLang="en-US" dirty="0"/>
              <a:t>应用于多项重点研发项目的研究工作，如</a:t>
            </a:r>
            <a:r>
              <a:rPr lang="en-US" altLang="zh-CN" dirty="0" err="1"/>
              <a:t>AIPerf</a:t>
            </a:r>
            <a:r>
              <a:rPr lang="zh-CN" altLang="en-US" dirty="0"/>
              <a:t>评测项目等。</a:t>
            </a:r>
            <a:endParaRPr lang="en-US" altLang="zh-CN" dirty="0"/>
          </a:p>
          <a:p>
            <a:r>
              <a:rPr lang="zh-CN" altLang="en-US" dirty="0"/>
              <a:t>我们的计算器不仅在比赛中接受检验，更在与国家重点项目的合作中证明其强大的使用价值，实现了产学研的深度融合。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1m50s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D39FF4-4997-9F4F-A2B0-9107E5679A81}" type="slidenum">
              <a:rPr kumimoji="1" lang="zh-CN" altLang="en-US" smtClean="0"/>
              <a:t>25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8264703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最后是作品演示方面。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D39FF4-4997-9F4F-A2B0-9107E5679A81}" type="slidenum">
              <a:rPr kumimoji="1" lang="zh-CN" altLang="en-US" smtClean="0"/>
              <a:t>26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0692701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35s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D39FF4-4997-9F4F-A2B0-9107E5679A81}" type="slidenum">
              <a:rPr kumimoji="1" lang="zh-CN" altLang="en-US" smtClean="0"/>
              <a:t>27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329592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D39FF4-4997-9F4F-A2B0-9107E5679A81}" type="slidenum">
              <a:rPr kumimoji="1" lang="zh-CN" altLang="en-US" smtClean="0"/>
              <a:t>28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680999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首先，我先对我们的项目做一个整体的介绍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D39FF4-4997-9F4F-A2B0-9107E5679A81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584763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 latinLnBrk="0"/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近年来，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AI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大模型在中国的发展可谓是如火如荼。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0"/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0"/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但是当前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AI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发展正面临一个核心矛盾：​​一边是模型变得更大、更复杂，催生了多样且苛刻的算力需求；​​另一边是底层硬件生态日趋异构化​​，不同代际的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GPU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NPU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共存，模型调度效率低下。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0"/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0"/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这个矛盾直接造成了智算中心的“​​供需错配​​”问题。我们认为，智算中心的建设，需要新的指导。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0"/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0"/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在这样的背景下，我们设计了 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AICompass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D39FF4-4997-9F4F-A2B0-9107E5679A81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667290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它是一套精确的评估工具。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我们将</a:t>
            </a:r>
            <a:r>
              <a:rPr lang="en-US" altLang="zh-CN" dirty="0"/>
              <a:t> </a:t>
            </a:r>
            <a:r>
              <a:rPr lang="en-US" altLang="zh-CN" dirty="0" err="1"/>
              <a:t>AICompass</a:t>
            </a:r>
            <a:r>
              <a:rPr lang="en-US" altLang="zh-CN" dirty="0"/>
              <a:t> </a:t>
            </a:r>
            <a:r>
              <a:rPr lang="zh-CN" altLang="en-US" dirty="0"/>
              <a:t>的特点概括为：模型选择多、显存计算细、部署效果真、推荐硬件准。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并且我们已经部署了云端的服务，稍后大家可以来扫码体验一下。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D39FF4-4997-9F4F-A2B0-9107E5679A81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727105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那么在做之前，我们首先去搜索了一下，市面上确实已经存在功能类似的工具。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但是在深度体验之后，我们发现他们的设计存在很多的问题，例如他们的计算过于简单，无实测验证等。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相比之下，我们的工具，都做了什么创新与改进呢？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D39FF4-4997-9F4F-A2B0-9107E5679A81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262273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首先，从模型和硬件支持的广度上来说，我们在模型方面，考虑了开源社区中主流的 </a:t>
            </a:r>
            <a:r>
              <a:rPr lang="en-US" altLang="zh-CN" dirty="0"/>
              <a:t>DeepSeek </a:t>
            </a:r>
            <a:r>
              <a:rPr lang="zh-CN" altLang="en-US" dirty="0"/>
              <a:t>系列、</a:t>
            </a:r>
            <a:r>
              <a:rPr lang="en-US" altLang="zh-CN" dirty="0"/>
              <a:t>Qwen </a:t>
            </a:r>
            <a:r>
              <a:rPr lang="zh-CN" altLang="en-US" dirty="0"/>
              <a:t>系列等大模型。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在硬件方面，我们不仅加入了英伟达、华为、谷歌等头部大厂的产品，同时还专门考虑了壁仞、海光、寒武纪等国内公司的异构硬件产品。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D39FF4-4997-9F4F-A2B0-9107E5679A81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789841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同时，对于我们还没有考虑到的模型和硬件，我们都做了自定义的功能。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模型方面，可以通过指定隐藏层维度、模型层数等参数，去指定一个模型的结构。硬件方面，也可以通过填写显存、显存带宽等参数来自定义硬件的算力。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D39FF4-4997-9F4F-A2B0-9107E5679A81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625228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具体到赛题要求上，我们不仅完成了赛体中所有的基本要求，同时加入了我们自己的独特的创新点，保证了项目的创新性、完整性。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2m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D39FF4-4997-9F4F-A2B0-9107E5679A81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414111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32.xml"/><Relationship Id="rId7" Type="http://schemas.openxmlformats.org/officeDocument/2006/relationships/image" Target="../media/image3.png"/><Relationship Id="rId2" Type="http://schemas.openxmlformats.org/officeDocument/2006/relationships/tags" Target="../tags/tag31.xml"/><Relationship Id="rId1" Type="http://schemas.openxmlformats.org/officeDocument/2006/relationships/tags" Target="../tags/tag30.xml"/><Relationship Id="rId6" Type="http://schemas.openxmlformats.org/officeDocument/2006/relationships/image" Target="../media/image2.png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33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36.xml"/><Relationship Id="rId2" Type="http://schemas.openxmlformats.org/officeDocument/2006/relationships/tags" Target="../tags/tag35.xml"/><Relationship Id="rId1" Type="http://schemas.openxmlformats.org/officeDocument/2006/relationships/tags" Target="../tags/tag34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tags" Target="../tags/tag39.xml"/><Relationship Id="rId7" Type="http://schemas.openxmlformats.org/officeDocument/2006/relationships/image" Target="../media/image3.png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6" Type="http://schemas.openxmlformats.org/officeDocument/2006/relationships/image" Target="../media/image2.png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40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tags" Target="../tags/tag43.xml"/><Relationship Id="rId7" Type="http://schemas.openxmlformats.org/officeDocument/2006/relationships/image" Target="../media/image3.png"/><Relationship Id="rId2" Type="http://schemas.openxmlformats.org/officeDocument/2006/relationships/tags" Target="../tags/tag42.xml"/><Relationship Id="rId1" Type="http://schemas.openxmlformats.org/officeDocument/2006/relationships/tags" Target="../tags/tag41.xml"/><Relationship Id="rId6" Type="http://schemas.openxmlformats.org/officeDocument/2006/relationships/image" Target="../media/image2.png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44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tags" Target="../tags/tag47.xml"/><Relationship Id="rId7" Type="http://schemas.openxmlformats.org/officeDocument/2006/relationships/image" Target="../media/image2.png"/><Relationship Id="rId2" Type="http://schemas.openxmlformats.org/officeDocument/2006/relationships/tags" Target="../tags/tag46.xml"/><Relationship Id="rId1" Type="http://schemas.openxmlformats.org/officeDocument/2006/relationships/tags" Target="../tags/tag45.xml"/><Relationship Id="rId6" Type="http://schemas.openxmlformats.org/officeDocument/2006/relationships/image" Target="../media/image1.png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48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tags" Target="../tags/tag51.xml"/><Relationship Id="rId7" Type="http://schemas.openxmlformats.org/officeDocument/2006/relationships/image" Target="../media/image3.png"/><Relationship Id="rId2" Type="http://schemas.openxmlformats.org/officeDocument/2006/relationships/tags" Target="../tags/tag50.xml"/><Relationship Id="rId1" Type="http://schemas.openxmlformats.org/officeDocument/2006/relationships/tags" Target="../tags/tag49.xml"/><Relationship Id="rId6" Type="http://schemas.openxmlformats.org/officeDocument/2006/relationships/image" Target="../media/image2.png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5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tags" Target="../tags/tag55.xml"/><Relationship Id="rId2" Type="http://schemas.openxmlformats.org/officeDocument/2006/relationships/tags" Target="../tags/tag54.xml"/><Relationship Id="rId1" Type="http://schemas.openxmlformats.org/officeDocument/2006/relationships/tags" Target="../tags/tag53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tags" Target="../tags/tag58.xml"/><Relationship Id="rId7" Type="http://schemas.openxmlformats.org/officeDocument/2006/relationships/image" Target="../media/image3.png"/><Relationship Id="rId2" Type="http://schemas.openxmlformats.org/officeDocument/2006/relationships/tags" Target="../tags/tag57.xml"/><Relationship Id="rId1" Type="http://schemas.openxmlformats.org/officeDocument/2006/relationships/tags" Target="../tags/tag56.xml"/><Relationship Id="rId6" Type="http://schemas.openxmlformats.org/officeDocument/2006/relationships/image" Target="../media/image2.png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59.xml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tags" Target="../tags/tag67.xml"/><Relationship Id="rId13" Type="http://schemas.openxmlformats.org/officeDocument/2006/relationships/slideMaster" Target="../slideMasters/slideMaster1.xml"/><Relationship Id="rId3" Type="http://schemas.openxmlformats.org/officeDocument/2006/relationships/tags" Target="../tags/tag62.xml"/><Relationship Id="rId7" Type="http://schemas.openxmlformats.org/officeDocument/2006/relationships/tags" Target="../tags/tag66.xml"/><Relationship Id="rId12" Type="http://schemas.openxmlformats.org/officeDocument/2006/relationships/tags" Target="../tags/tag71.xml"/><Relationship Id="rId2" Type="http://schemas.openxmlformats.org/officeDocument/2006/relationships/tags" Target="../tags/tag61.xml"/><Relationship Id="rId1" Type="http://schemas.openxmlformats.org/officeDocument/2006/relationships/tags" Target="../tags/tag60.xml"/><Relationship Id="rId6" Type="http://schemas.openxmlformats.org/officeDocument/2006/relationships/tags" Target="../tags/tag65.xml"/><Relationship Id="rId11" Type="http://schemas.openxmlformats.org/officeDocument/2006/relationships/tags" Target="../tags/tag70.xml"/><Relationship Id="rId5" Type="http://schemas.openxmlformats.org/officeDocument/2006/relationships/tags" Target="../tags/tag64.xml"/><Relationship Id="rId15" Type="http://schemas.openxmlformats.org/officeDocument/2006/relationships/image" Target="../media/image2.png"/><Relationship Id="rId10" Type="http://schemas.openxmlformats.org/officeDocument/2006/relationships/tags" Target="../tags/tag69.xml"/><Relationship Id="rId4" Type="http://schemas.openxmlformats.org/officeDocument/2006/relationships/tags" Target="../tags/tag63.xml"/><Relationship Id="rId9" Type="http://schemas.openxmlformats.org/officeDocument/2006/relationships/tags" Target="../tags/tag68.xml"/><Relationship Id="rId14" Type="http://schemas.openxmlformats.org/officeDocument/2006/relationships/image" Target="../media/image1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5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5" Type="http://schemas.openxmlformats.org/officeDocument/2006/relationships/image" Target="../media/image2.png"/><Relationship Id="rId4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9.xml"/><Relationship Id="rId7" Type="http://schemas.openxmlformats.org/officeDocument/2006/relationships/image" Target="../media/image3.png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image" Target="../media/image2.png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10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tags" Target="../tags/tag13.xml"/><Relationship Id="rId7" Type="http://schemas.openxmlformats.org/officeDocument/2006/relationships/image" Target="../media/image3.png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image" Target="../media/image2.png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14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17.xml"/><Relationship Id="rId7" Type="http://schemas.openxmlformats.org/officeDocument/2006/relationships/image" Target="../media/image3.png"/><Relationship Id="rId2" Type="http://schemas.openxmlformats.org/officeDocument/2006/relationships/tags" Target="../tags/tag16.xml"/><Relationship Id="rId1" Type="http://schemas.openxmlformats.org/officeDocument/2006/relationships/tags" Target="../tags/tag15.xml"/><Relationship Id="rId6" Type="http://schemas.openxmlformats.org/officeDocument/2006/relationships/image" Target="../media/image2.png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18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21.xml"/><Relationship Id="rId7" Type="http://schemas.openxmlformats.org/officeDocument/2006/relationships/image" Target="../media/image3.png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6" Type="http://schemas.openxmlformats.org/officeDocument/2006/relationships/image" Target="../media/image2.png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2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25.xml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28.xml"/><Relationship Id="rId7" Type="http://schemas.openxmlformats.org/officeDocument/2006/relationships/image" Target="../media/image3.png"/><Relationship Id="rId2" Type="http://schemas.openxmlformats.org/officeDocument/2006/relationships/tags" Target="../tags/tag27.xml"/><Relationship Id="rId1" Type="http://schemas.openxmlformats.org/officeDocument/2006/relationships/tags" Target="../tags/tag26.xml"/><Relationship Id="rId6" Type="http://schemas.openxmlformats.org/officeDocument/2006/relationships/image" Target="../media/image2.png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2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标题 1"/>
          <p:cNvSpPr>
            <a:spLocks noGrp="1"/>
          </p:cNvSpPr>
          <p:nvPr>
            <p:ph type="ctrTitle" hasCustomPrompt="1"/>
          </p:nvPr>
        </p:nvSpPr>
        <p:spPr>
          <a:xfrm>
            <a:off x="1157605" y="1861820"/>
            <a:ext cx="9876790" cy="1758950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defRPr sz="6000" b="1" i="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kumimoji="1" lang="zh-CN" altLang="en-US" dirty="0"/>
              <a:t>单击此处编辑作品名称</a:t>
            </a:r>
          </a:p>
        </p:txBody>
      </p:sp>
      <p:sp>
        <p:nvSpPr>
          <p:cNvPr id="38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DBA00916-396A-A444-B6A6-572F44C7530F}" type="datetimeFigureOut">
              <a:rPr kumimoji="1" lang="zh-CN" altLang="en-US" smtClean="0"/>
              <a:t>2025/9/10</a:t>
            </a:fld>
            <a:endParaRPr kumimoji="1" lang="zh-CN" altLang="en-US"/>
          </a:p>
        </p:txBody>
      </p:sp>
      <p:sp>
        <p:nvSpPr>
          <p:cNvPr id="39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kumimoji="1" lang="zh-CN" altLang="en-US"/>
          </a:p>
        </p:txBody>
      </p:sp>
      <p:sp>
        <p:nvSpPr>
          <p:cNvPr id="40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0B36D65-86F8-1345-A972-51E3FE9D2458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3" name="文本占位符 9"/>
          <p:cNvSpPr>
            <a:spLocks noGrp="1"/>
          </p:cNvSpPr>
          <p:nvPr>
            <p:ph type="body" sz="quarter" idx="13" hasCustomPrompt="1"/>
          </p:nvPr>
        </p:nvSpPr>
        <p:spPr>
          <a:xfrm>
            <a:off x="5099050" y="3915410"/>
            <a:ext cx="3398520" cy="290195"/>
          </a:xfrm>
        </p:spPr>
        <p:txBody>
          <a:bodyPr anchor="t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+mn-ea"/>
                <a:ea typeface="+mn-ea"/>
              </a:defRPr>
            </a:lvl1pPr>
            <a:lvl2pPr>
              <a:defRPr sz="2000">
                <a:latin typeface="+mj-ea"/>
                <a:ea typeface="+mj-ea"/>
              </a:defRPr>
            </a:lvl2pPr>
            <a:lvl3pPr>
              <a:defRPr sz="2000">
                <a:latin typeface="+mj-ea"/>
                <a:ea typeface="+mj-ea"/>
              </a:defRPr>
            </a:lvl3pPr>
            <a:lvl4pPr>
              <a:defRPr sz="2000">
                <a:latin typeface="+mj-ea"/>
                <a:ea typeface="+mj-ea"/>
              </a:defRPr>
            </a:lvl4pPr>
            <a:lvl5pPr>
              <a:defRPr sz="2000">
                <a:latin typeface="+mj-ea"/>
                <a:ea typeface="+mj-ea"/>
              </a:defRPr>
            </a:lvl5pPr>
          </a:lstStyle>
          <a:p>
            <a:pPr lvl="0"/>
            <a:r>
              <a:rPr kumimoji="1" lang="zh-CN" altLang="en-US" dirty="0"/>
              <a:t>编辑单位</a:t>
            </a:r>
            <a:r>
              <a:rPr kumimoji="1" lang="en-US" altLang="zh-CN" dirty="0"/>
              <a:t>/</a:t>
            </a:r>
            <a:r>
              <a:rPr kumimoji="1" lang="zh-CN" altLang="en-US" dirty="0"/>
              <a:t>高校名称（没有填无）</a:t>
            </a:r>
          </a:p>
        </p:txBody>
      </p:sp>
      <p:sp>
        <p:nvSpPr>
          <p:cNvPr id="4" name="文本占位符 9"/>
          <p:cNvSpPr>
            <a:spLocks noGrp="1"/>
          </p:cNvSpPr>
          <p:nvPr>
            <p:ph type="body" sz="quarter" idx="14" hasCustomPrompt="1"/>
          </p:nvPr>
        </p:nvSpPr>
        <p:spPr>
          <a:xfrm>
            <a:off x="5099050" y="4277995"/>
            <a:ext cx="3398520" cy="290195"/>
          </a:xfrm>
        </p:spPr>
        <p:txBody>
          <a:bodyPr anchor="t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+mn-ea"/>
                <a:ea typeface="+mn-ea"/>
              </a:defRPr>
            </a:lvl1pPr>
            <a:lvl2pPr>
              <a:defRPr sz="2000">
                <a:latin typeface="+mj-ea"/>
                <a:ea typeface="+mj-ea"/>
              </a:defRPr>
            </a:lvl2pPr>
            <a:lvl3pPr>
              <a:defRPr sz="2000">
                <a:latin typeface="+mj-ea"/>
                <a:ea typeface="+mj-ea"/>
              </a:defRPr>
            </a:lvl3pPr>
            <a:lvl4pPr>
              <a:defRPr sz="2000">
                <a:latin typeface="+mj-ea"/>
                <a:ea typeface="+mj-ea"/>
              </a:defRPr>
            </a:lvl4pPr>
            <a:lvl5pPr>
              <a:defRPr sz="2000">
                <a:latin typeface="+mj-ea"/>
                <a:ea typeface="+mj-ea"/>
              </a:defRPr>
            </a:lvl5pPr>
          </a:lstStyle>
          <a:p>
            <a:pPr lvl="0"/>
            <a:r>
              <a:rPr kumimoji="1" lang="zh-CN" altLang="en-US" dirty="0"/>
              <a:t>编辑队伍名称</a:t>
            </a:r>
          </a:p>
        </p:txBody>
      </p:sp>
      <p:sp>
        <p:nvSpPr>
          <p:cNvPr id="5" name="文本占位符 9"/>
          <p:cNvSpPr>
            <a:spLocks noGrp="1"/>
          </p:cNvSpPr>
          <p:nvPr>
            <p:ph type="body" sz="quarter" idx="15" hasCustomPrompt="1"/>
          </p:nvPr>
        </p:nvSpPr>
        <p:spPr>
          <a:xfrm>
            <a:off x="5099050" y="4640580"/>
            <a:ext cx="3398520" cy="290195"/>
          </a:xfrm>
        </p:spPr>
        <p:txBody>
          <a:bodyPr anchor="t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+mn-ea"/>
                <a:ea typeface="+mn-ea"/>
              </a:defRPr>
            </a:lvl1pPr>
            <a:lvl2pPr>
              <a:defRPr sz="2000">
                <a:latin typeface="+mj-ea"/>
                <a:ea typeface="+mj-ea"/>
              </a:defRPr>
            </a:lvl2pPr>
            <a:lvl3pPr>
              <a:defRPr sz="2000">
                <a:latin typeface="+mj-ea"/>
                <a:ea typeface="+mj-ea"/>
              </a:defRPr>
            </a:lvl3pPr>
            <a:lvl4pPr>
              <a:defRPr sz="2000">
                <a:latin typeface="+mj-ea"/>
                <a:ea typeface="+mj-ea"/>
              </a:defRPr>
            </a:lvl4pPr>
            <a:lvl5pPr>
              <a:defRPr sz="2000">
                <a:latin typeface="+mj-ea"/>
                <a:ea typeface="+mj-ea"/>
              </a:defRPr>
            </a:lvl5pPr>
          </a:lstStyle>
          <a:p>
            <a:pPr lvl="0"/>
            <a:r>
              <a:rPr kumimoji="1" lang="zh-CN" altLang="en-US" dirty="0"/>
              <a:t>编辑队员名称</a:t>
            </a:r>
          </a:p>
        </p:txBody>
      </p:sp>
      <p:sp>
        <p:nvSpPr>
          <p:cNvPr id="6" name="文本占位符 9"/>
          <p:cNvSpPr>
            <a:spLocks noGrp="1"/>
          </p:cNvSpPr>
          <p:nvPr>
            <p:ph type="body" sz="quarter" idx="18" hasCustomPrompt="1"/>
          </p:nvPr>
        </p:nvSpPr>
        <p:spPr>
          <a:xfrm>
            <a:off x="5099050" y="5003800"/>
            <a:ext cx="3398520" cy="290195"/>
          </a:xfrm>
        </p:spPr>
        <p:txBody>
          <a:bodyPr anchor="t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+mn-ea"/>
                <a:ea typeface="+mn-ea"/>
              </a:defRPr>
            </a:lvl1pPr>
            <a:lvl2pPr>
              <a:defRPr sz="2000">
                <a:latin typeface="+mj-ea"/>
                <a:ea typeface="+mj-ea"/>
              </a:defRPr>
            </a:lvl2pPr>
            <a:lvl3pPr>
              <a:defRPr sz="2000">
                <a:latin typeface="+mj-ea"/>
                <a:ea typeface="+mj-ea"/>
              </a:defRPr>
            </a:lvl3pPr>
            <a:lvl4pPr>
              <a:defRPr sz="2000">
                <a:latin typeface="+mj-ea"/>
                <a:ea typeface="+mj-ea"/>
              </a:defRPr>
            </a:lvl4pPr>
            <a:lvl5pPr>
              <a:defRPr sz="2000">
                <a:latin typeface="+mj-ea"/>
                <a:ea typeface="+mj-ea"/>
              </a:defRPr>
            </a:lvl5pPr>
          </a:lstStyle>
          <a:p>
            <a:pPr lvl="0"/>
            <a:r>
              <a:rPr kumimoji="1" lang="zh-CN" altLang="en-US" dirty="0"/>
              <a:t>编辑老师名称（没有填无）</a:t>
            </a:r>
          </a:p>
        </p:txBody>
      </p:sp>
      <p:sp>
        <p:nvSpPr>
          <p:cNvPr id="7" name="文本占位符 9"/>
          <p:cNvSpPr>
            <a:spLocks noGrp="1"/>
          </p:cNvSpPr>
          <p:nvPr>
            <p:ph type="body" sz="quarter" idx="20" hasCustomPrompt="1"/>
          </p:nvPr>
        </p:nvSpPr>
        <p:spPr>
          <a:xfrm>
            <a:off x="5099050" y="5367655"/>
            <a:ext cx="3398520" cy="290195"/>
          </a:xfrm>
        </p:spPr>
        <p:txBody>
          <a:bodyPr anchor="t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+mn-ea"/>
                <a:ea typeface="+mn-ea"/>
              </a:defRPr>
            </a:lvl1pPr>
            <a:lvl2pPr>
              <a:defRPr sz="2000">
                <a:latin typeface="+mj-ea"/>
                <a:ea typeface="+mj-ea"/>
              </a:defRPr>
            </a:lvl2pPr>
            <a:lvl3pPr>
              <a:defRPr sz="2000">
                <a:latin typeface="+mj-ea"/>
                <a:ea typeface="+mj-ea"/>
              </a:defRPr>
            </a:lvl3pPr>
            <a:lvl4pPr>
              <a:defRPr sz="2000">
                <a:latin typeface="+mj-ea"/>
                <a:ea typeface="+mj-ea"/>
              </a:defRPr>
            </a:lvl4pPr>
            <a:lvl5pPr>
              <a:defRPr sz="2000">
                <a:latin typeface="+mj-ea"/>
                <a:ea typeface="+mj-ea"/>
              </a:defRPr>
            </a:lvl5pPr>
          </a:lstStyle>
          <a:p>
            <a:pPr lvl="0"/>
            <a:r>
              <a:rPr kumimoji="1" lang="zh-CN" altLang="en-US" dirty="0"/>
              <a:t>编辑完成日期</a:t>
            </a:r>
          </a:p>
        </p:txBody>
      </p:sp>
      <p:sp>
        <p:nvSpPr>
          <p:cNvPr id="8" name="文本占位符 9"/>
          <p:cNvSpPr>
            <a:spLocks noGrp="1"/>
          </p:cNvSpPr>
          <p:nvPr>
            <p:ph type="body" sz="quarter" idx="21" hasCustomPrompt="1"/>
          </p:nvPr>
        </p:nvSpPr>
        <p:spPr>
          <a:xfrm>
            <a:off x="3937218" y="3915169"/>
            <a:ext cx="1161805" cy="290369"/>
          </a:xfrm>
        </p:spPr>
        <p:txBody>
          <a:bodyPr anchor="t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+mn-ea"/>
                <a:ea typeface="+mn-ea"/>
              </a:defRPr>
            </a:lvl1pPr>
            <a:lvl2pPr>
              <a:defRPr sz="2000">
                <a:latin typeface="+mj-ea"/>
                <a:ea typeface="+mj-ea"/>
              </a:defRPr>
            </a:lvl2pPr>
            <a:lvl3pPr>
              <a:defRPr sz="2000">
                <a:latin typeface="+mj-ea"/>
                <a:ea typeface="+mj-ea"/>
              </a:defRPr>
            </a:lvl3pPr>
            <a:lvl4pPr>
              <a:defRPr sz="2000">
                <a:latin typeface="+mj-ea"/>
                <a:ea typeface="+mj-ea"/>
              </a:defRPr>
            </a:lvl4pPr>
            <a:lvl5pPr>
              <a:defRPr sz="2000">
                <a:latin typeface="+mj-ea"/>
                <a:ea typeface="+mj-ea"/>
              </a:defRPr>
            </a:lvl5pPr>
          </a:lstStyle>
          <a:p>
            <a:pPr lvl="0"/>
            <a:r>
              <a:rPr kumimoji="1" lang="zh-CN" altLang="en-US" dirty="0"/>
              <a:t>组织名称：</a:t>
            </a:r>
          </a:p>
        </p:txBody>
      </p:sp>
      <p:sp>
        <p:nvSpPr>
          <p:cNvPr id="9" name="文本占位符 9"/>
          <p:cNvSpPr>
            <a:spLocks noGrp="1"/>
          </p:cNvSpPr>
          <p:nvPr>
            <p:ph type="body" sz="quarter" idx="22" hasCustomPrompt="1"/>
          </p:nvPr>
        </p:nvSpPr>
        <p:spPr>
          <a:xfrm>
            <a:off x="3937218" y="4278079"/>
            <a:ext cx="1161805" cy="290369"/>
          </a:xfrm>
        </p:spPr>
        <p:txBody>
          <a:bodyPr anchor="t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+mn-ea"/>
                <a:ea typeface="+mn-ea"/>
              </a:defRPr>
            </a:lvl1pPr>
            <a:lvl2pPr>
              <a:defRPr sz="2000">
                <a:latin typeface="+mj-ea"/>
                <a:ea typeface="+mj-ea"/>
              </a:defRPr>
            </a:lvl2pPr>
            <a:lvl3pPr>
              <a:defRPr sz="2000">
                <a:latin typeface="+mj-ea"/>
                <a:ea typeface="+mj-ea"/>
              </a:defRPr>
            </a:lvl3pPr>
            <a:lvl4pPr>
              <a:defRPr sz="2000">
                <a:latin typeface="+mj-ea"/>
                <a:ea typeface="+mj-ea"/>
              </a:defRPr>
            </a:lvl4pPr>
            <a:lvl5pPr>
              <a:defRPr sz="2000">
                <a:latin typeface="+mj-ea"/>
                <a:ea typeface="+mj-ea"/>
              </a:defRPr>
            </a:lvl5pPr>
          </a:lstStyle>
          <a:p>
            <a:pPr lvl="0"/>
            <a:r>
              <a:rPr kumimoji="1" lang="zh-CN" altLang="en-US" dirty="0"/>
              <a:t>参赛团队：</a:t>
            </a:r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23" hasCustomPrompt="1"/>
          </p:nvPr>
        </p:nvSpPr>
        <p:spPr>
          <a:xfrm>
            <a:off x="3937218" y="4640427"/>
            <a:ext cx="1161805" cy="290370"/>
          </a:xfrm>
        </p:spPr>
        <p:txBody>
          <a:bodyPr anchor="t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+mn-ea"/>
                <a:ea typeface="+mn-ea"/>
              </a:defRPr>
            </a:lvl1pPr>
            <a:lvl2pPr>
              <a:defRPr sz="2000">
                <a:latin typeface="+mj-ea"/>
                <a:ea typeface="+mj-ea"/>
              </a:defRPr>
            </a:lvl2pPr>
            <a:lvl3pPr>
              <a:defRPr sz="2000">
                <a:latin typeface="+mj-ea"/>
                <a:ea typeface="+mj-ea"/>
              </a:defRPr>
            </a:lvl3pPr>
            <a:lvl4pPr>
              <a:defRPr sz="2000">
                <a:latin typeface="+mj-ea"/>
                <a:ea typeface="+mj-ea"/>
              </a:defRPr>
            </a:lvl4pPr>
            <a:lvl5pPr>
              <a:defRPr sz="2000">
                <a:latin typeface="+mj-ea"/>
                <a:ea typeface="+mj-ea"/>
              </a:defRPr>
            </a:lvl5pPr>
          </a:lstStyle>
          <a:p>
            <a:pPr lvl="0"/>
            <a:r>
              <a:rPr kumimoji="1" lang="zh-CN" altLang="en-US" dirty="0"/>
              <a:t>团队成员：</a:t>
            </a:r>
          </a:p>
        </p:txBody>
      </p:sp>
      <p:sp>
        <p:nvSpPr>
          <p:cNvPr id="53" name="文本占位符 9"/>
          <p:cNvSpPr>
            <a:spLocks noGrp="1"/>
          </p:cNvSpPr>
          <p:nvPr>
            <p:ph type="body" sz="quarter" idx="24" hasCustomPrompt="1"/>
          </p:nvPr>
        </p:nvSpPr>
        <p:spPr>
          <a:xfrm>
            <a:off x="3937218" y="5004051"/>
            <a:ext cx="1161805" cy="290370"/>
          </a:xfrm>
        </p:spPr>
        <p:txBody>
          <a:bodyPr anchor="t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+mn-ea"/>
                <a:ea typeface="+mn-ea"/>
              </a:defRPr>
            </a:lvl1pPr>
            <a:lvl2pPr>
              <a:defRPr sz="2000">
                <a:latin typeface="+mj-ea"/>
                <a:ea typeface="+mj-ea"/>
              </a:defRPr>
            </a:lvl2pPr>
            <a:lvl3pPr>
              <a:defRPr sz="2000">
                <a:latin typeface="+mj-ea"/>
                <a:ea typeface="+mj-ea"/>
              </a:defRPr>
            </a:lvl3pPr>
            <a:lvl4pPr>
              <a:defRPr sz="2000">
                <a:latin typeface="+mj-ea"/>
                <a:ea typeface="+mj-ea"/>
              </a:defRPr>
            </a:lvl4pPr>
            <a:lvl5pPr>
              <a:defRPr sz="2000">
                <a:latin typeface="+mj-ea"/>
                <a:ea typeface="+mj-ea"/>
              </a:defRPr>
            </a:lvl5pPr>
          </a:lstStyle>
          <a:p>
            <a:pPr lvl="0"/>
            <a:r>
              <a:rPr kumimoji="1" lang="zh-CN" altLang="en-US" dirty="0"/>
              <a:t>指导老师：</a:t>
            </a:r>
          </a:p>
        </p:txBody>
      </p:sp>
      <p:sp>
        <p:nvSpPr>
          <p:cNvPr id="54" name="文本占位符 9"/>
          <p:cNvSpPr>
            <a:spLocks noGrp="1"/>
          </p:cNvSpPr>
          <p:nvPr>
            <p:ph type="body" sz="quarter" idx="25" hasCustomPrompt="1"/>
          </p:nvPr>
        </p:nvSpPr>
        <p:spPr>
          <a:xfrm>
            <a:off x="3937218" y="5367675"/>
            <a:ext cx="1161805" cy="290371"/>
          </a:xfrm>
        </p:spPr>
        <p:txBody>
          <a:bodyPr anchor="t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+mn-ea"/>
                <a:ea typeface="+mn-ea"/>
              </a:defRPr>
            </a:lvl1pPr>
            <a:lvl2pPr>
              <a:defRPr sz="2000">
                <a:latin typeface="+mj-ea"/>
                <a:ea typeface="+mj-ea"/>
              </a:defRPr>
            </a:lvl2pPr>
            <a:lvl3pPr>
              <a:defRPr sz="2000">
                <a:latin typeface="+mj-ea"/>
                <a:ea typeface="+mj-ea"/>
              </a:defRPr>
            </a:lvl3pPr>
            <a:lvl4pPr>
              <a:defRPr sz="2000">
                <a:latin typeface="+mj-ea"/>
                <a:ea typeface="+mj-ea"/>
              </a:defRPr>
            </a:lvl4pPr>
            <a:lvl5pPr>
              <a:defRPr sz="2000">
                <a:latin typeface="+mj-ea"/>
                <a:ea typeface="+mj-ea"/>
              </a:defRPr>
            </a:lvl5pPr>
          </a:lstStyle>
          <a:p>
            <a:pPr lvl="0"/>
            <a:r>
              <a:rPr kumimoji="1" lang="zh-CN" altLang="en-US" dirty="0"/>
              <a:t>完成日期：</a:t>
            </a:r>
          </a:p>
        </p:txBody>
      </p:sp>
      <p:grpSp>
        <p:nvGrpSpPr>
          <p:cNvPr id="16" name="组合 15"/>
          <p:cNvGrpSpPr/>
          <p:nvPr userDrawn="1"/>
        </p:nvGrpSpPr>
        <p:grpSpPr>
          <a:xfrm>
            <a:off x="272005" y="192582"/>
            <a:ext cx="11647990" cy="873125"/>
            <a:chOff x="272005" y="232342"/>
            <a:chExt cx="11647990" cy="873125"/>
          </a:xfrm>
        </p:grpSpPr>
        <p:pic>
          <p:nvPicPr>
            <p:cNvPr id="14" name="图片 13" descr="操作系统开源创新大赛-logo@2x"/>
            <p:cNvPicPr>
              <a:picLocks noChangeAspect="1"/>
            </p:cNvPicPr>
            <p:nvPr userDrawn="1">
              <p:custDataLst>
                <p:tags r:id="rId1"/>
              </p:custDataLst>
            </p:nvPr>
          </p:nvPicPr>
          <p:blipFill>
            <a:blip r:embed="rId4"/>
            <a:stretch>
              <a:fillRect/>
            </a:stretch>
          </p:blipFill>
          <p:spPr>
            <a:xfrm>
              <a:off x="9519695" y="232342"/>
              <a:ext cx="2400300" cy="873125"/>
            </a:xfrm>
            <a:prstGeom prst="rect">
              <a:avLst/>
            </a:prstGeom>
          </p:spPr>
        </p:pic>
        <p:sp>
          <p:nvSpPr>
            <p:cNvPr id="2" name="文本框 1"/>
            <p:cNvSpPr txBox="1"/>
            <p:nvPr userDrawn="1"/>
          </p:nvSpPr>
          <p:spPr>
            <a:xfrm>
              <a:off x="272005" y="304413"/>
              <a:ext cx="3619059" cy="7289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800" b="1" dirty="0">
                  <a:solidFill>
                    <a:schemeClr val="bg1"/>
                  </a:solidFill>
                  <a:latin typeface="方正粗黑宋简体" panose="02000000000000000000" pitchFamily="2" charset="-122"/>
                  <a:ea typeface="方正粗黑宋简体" panose="02000000000000000000" pitchFamily="2" charset="-122"/>
                </a:rPr>
                <a:t>“中国数谷</a:t>
              </a:r>
              <a:r>
                <a:rPr lang="en-US" altLang="zh-CN" sz="1800" b="1" dirty="0">
                  <a:solidFill>
                    <a:schemeClr val="bg1"/>
                  </a:solidFill>
                  <a:latin typeface="方正粗黑宋简体" panose="02000000000000000000" pitchFamily="2" charset="-122"/>
                  <a:ea typeface="方正粗黑宋简体" panose="02000000000000000000" pitchFamily="2" charset="-122"/>
                </a:rPr>
                <a:t>·</a:t>
              </a:r>
              <a:r>
                <a:rPr lang="zh-CN" altLang="en-US" sz="1800" b="1" dirty="0">
                  <a:solidFill>
                    <a:schemeClr val="bg1"/>
                  </a:solidFill>
                  <a:latin typeface="方正粗黑宋简体" panose="02000000000000000000" pitchFamily="2" charset="-122"/>
                  <a:ea typeface="方正粗黑宋简体" panose="02000000000000000000" pitchFamily="2" charset="-122"/>
                </a:rPr>
                <a:t>华为杯”第二届中国</a:t>
              </a:r>
              <a:endParaRPr lang="en-US" altLang="zh-CN" sz="1800" b="1" dirty="0">
                <a:solidFill>
                  <a:schemeClr val="bg1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endParaRPr>
            </a:p>
            <a:p>
              <a:pPr algn="ctr">
                <a:lnSpc>
                  <a:spcPct val="120000"/>
                </a:lnSpc>
              </a:pPr>
              <a:r>
                <a:rPr lang="zh-CN" altLang="en-US" sz="1800" b="1" dirty="0">
                  <a:solidFill>
                    <a:schemeClr val="bg1"/>
                  </a:solidFill>
                  <a:latin typeface="方正粗黑宋简体" panose="02000000000000000000" pitchFamily="2" charset="-122"/>
                  <a:ea typeface="方正粗黑宋简体" panose="02000000000000000000" pitchFamily="2" charset="-122"/>
                </a:rPr>
                <a:t>研究生操作系统</a:t>
              </a:r>
              <a:r>
                <a:rPr lang="zh-CN" altLang="en-US" sz="1800" b="1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方正粗黑宋简体" panose="02000000000000000000" pitchFamily="2" charset="-122"/>
                  <a:ea typeface="方正粗黑宋简体" panose="02000000000000000000" pitchFamily="2" charset="-122"/>
                </a:rPr>
                <a:t>开</a:t>
              </a:r>
              <a:r>
                <a:rPr lang="zh-CN" altLang="en-US" sz="1800" b="1" dirty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方正粗黑宋简体" panose="02000000000000000000" pitchFamily="2" charset="-122"/>
                  <a:ea typeface="方正粗黑宋简体" panose="02000000000000000000" pitchFamily="2" charset="-122"/>
                </a:rPr>
                <a:t>源</a:t>
              </a:r>
              <a:r>
                <a:rPr lang="zh-CN" altLang="en-US" sz="1800" b="1" dirty="0">
                  <a:solidFill>
                    <a:srgbClr val="F87F08"/>
                  </a:solidFill>
                  <a:latin typeface="方正粗黑宋简体" panose="02000000000000000000" pitchFamily="2" charset="-122"/>
                  <a:ea typeface="方正粗黑宋简体" panose="02000000000000000000" pitchFamily="2" charset="-122"/>
                </a:rPr>
                <a:t>创</a:t>
              </a:r>
              <a:r>
                <a:rPr lang="zh-CN" altLang="en-US" sz="1800" b="1" dirty="0">
                  <a:solidFill>
                    <a:srgbClr val="08F1F4"/>
                  </a:solidFill>
                  <a:latin typeface="方正粗黑宋简体" panose="02000000000000000000" pitchFamily="2" charset="-122"/>
                  <a:ea typeface="方正粗黑宋简体" panose="02000000000000000000" pitchFamily="2" charset="-122"/>
                </a:rPr>
                <a:t>新</a:t>
              </a:r>
              <a:r>
                <a:rPr lang="zh-CN" altLang="en-US" sz="1800" b="1" dirty="0">
                  <a:solidFill>
                    <a:schemeClr val="bg1"/>
                  </a:solidFill>
                  <a:latin typeface="方正粗黑宋简体" panose="02000000000000000000" pitchFamily="2" charset="-122"/>
                  <a:ea typeface="方正粗黑宋简体" panose="02000000000000000000" pitchFamily="2" charset="-122"/>
                </a:rPr>
                <a:t>大赛</a:t>
              </a:r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仅标题">
    <p:bg>
      <p:bgPr>
        <a:solidFill>
          <a:srgbClr val="F0F5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00916-396A-A444-B6A6-572F44C7530F}" type="datetimeFigureOut">
              <a:rPr kumimoji="1" lang="zh-CN" altLang="en-US" smtClean="0"/>
              <a:t>2025/9/10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6D65-86F8-1345-A972-51E3FE9D2458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529218" y="1445886"/>
            <a:ext cx="11133563" cy="4622027"/>
          </a:xfrm>
        </p:spPr>
        <p:txBody>
          <a:bodyPr/>
          <a:lstStyle>
            <a:lvl1pPr>
              <a:defRPr b="0" i="0">
                <a:solidFill>
                  <a:srgbClr val="090509"/>
                </a:solidFill>
                <a:latin typeface="+mn-ea"/>
                <a:ea typeface="+mn-ea"/>
              </a:defRPr>
            </a:lvl1pPr>
            <a:lvl2pPr>
              <a:defRPr b="0" i="0">
                <a:solidFill>
                  <a:srgbClr val="090509"/>
                </a:solidFill>
                <a:latin typeface="+mn-ea"/>
                <a:ea typeface="+mn-ea"/>
              </a:defRPr>
            </a:lvl2pPr>
            <a:lvl3pPr>
              <a:defRPr b="0" i="0">
                <a:solidFill>
                  <a:srgbClr val="090509"/>
                </a:solidFill>
                <a:latin typeface="+mn-ea"/>
                <a:ea typeface="+mn-ea"/>
              </a:defRPr>
            </a:lvl3pPr>
            <a:lvl4pPr>
              <a:defRPr b="0" i="0">
                <a:solidFill>
                  <a:srgbClr val="090509"/>
                </a:solidFill>
                <a:latin typeface="+mn-ea"/>
                <a:ea typeface="+mn-ea"/>
              </a:defRPr>
            </a:lvl4pPr>
            <a:lvl5pPr>
              <a:defRPr b="0" i="0">
                <a:solidFill>
                  <a:srgbClr val="090509"/>
                </a:solidFill>
                <a:latin typeface="+mn-ea"/>
                <a:ea typeface="+mn-ea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任意形状 24"/>
          <p:cNvSpPr/>
          <p:nvPr userDrawn="1">
            <p:custDataLst>
              <p:tags r:id="rId1"/>
            </p:custDataLst>
          </p:nvPr>
        </p:nvSpPr>
        <p:spPr>
          <a:xfrm>
            <a:off x="1" y="6533215"/>
            <a:ext cx="12192553" cy="214286"/>
          </a:xfrm>
          <a:custGeom>
            <a:avLst/>
            <a:gdLst>
              <a:gd name="connsiteX0" fmla="*/ 12080953 w 12192553"/>
              <a:gd name="connsiteY0" fmla="*/ 0 h 214286"/>
              <a:gd name="connsiteX1" fmla="*/ 12192553 w 12192553"/>
              <a:gd name="connsiteY1" fmla="*/ 0 h 214286"/>
              <a:gd name="connsiteX2" fmla="*/ 12192553 w 12192553"/>
              <a:gd name="connsiteY2" fmla="*/ 214286 h 214286"/>
              <a:gd name="connsiteX3" fmla="*/ 12080953 w 12192553"/>
              <a:gd name="connsiteY3" fmla="*/ 214286 h 214286"/>
              <a:gd name="connsiteX4" fmla="*/ 11883483 w 12192553"/>
              <a:gd name="connsiteY4" fmla="*/ 0 h 214286"/>
              <a:gd name="connsiteX5" fmla="*/ 11995083 w 12192553"/>
              <a:gd name="connsiteY5" fmla="*/ 0 h 214286"/>
              <a:gd name="connsiteX6" fmla="*/ 11995083 w 12192553"/>
              <a:gd name="connsiteY6" fmla="*/ 214286 h 214286"/>
              <a:gd name="connsiteX7" fmla="*/ 11883483 w 12192553"/>
              <a:gd name="connsiteY7" fmla="*/ 214286 h 214286"/>
              <a:gd name="connsiteX8" fmla="*/ 11686013 w 12192553"/>
              <a:gd name="connsiteY8" fmla="*/ 0 h 214286"/>
              <a:gd name="connsiteX9" fmla="*/ 11797613 w 12192553"/>
              <a:gd name="connsiteY9" fmla="*/ 0 h 214286"/>
              <a:gd name="connsiteX10" fmla="*/ 11797613 w 12192553"/>
              <a:gd name="connsiteY10" fmla="*/ 214286 h 214286"/>
              <a:gd name="connsiteX11" fmla="*/ 11686013 w 12192553"/>
              <a:gd name="connsiteY11" fmla="*/ 214286 h 214286"/>
              <a:gd name="connsiteX12" fmla="*/ 0 w 12192553"/>
              <a:gd name="connsiteY12" fmla="*/ 0 h 214286"/>
              <a:gd name="connsiteX13" fmla="*/ 11588399 w 12192553"/>
              <a:gd name="connsiteY13" fmla="*/ 0 h 214286"/>
              <a:gd name="connsiteX14" fmla="*/ 11588399 w 12192553"/>
              <a:gd name="connsiteY14" fmla="*/ 214286 h 214286"/>
              <a:gd name="connsiteX15" fmla="*/ 0 w 12192553"/>
              <a:gd name="connsiteY15" fmla="*/ 214286 h 214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553" h="214286">
                <a:moveTo>
                  <a:pt x="12080953" y="0"/>
                </a:moveTo>
                <a:lnTo>
                  <a:pt x="12192553" y="0"/>
                </a:lnTo>
                <a:lnTo>
                  <a:pt x="12192553" y="214286"/>
                </a:lnTo>
                <a:lnTo>
                  <a:pt x="12080953" y="214286"/>
                </a:lnTo>
                <a:close/>
                <a:moveTo>
                  <a:pt x="11883483" y="0"/>
                </a:moveTo>
                <a:lnTo>
                  <a:pt x="11995083" y="0"/>
                </a:lnTo>
                <a:lnTo>
                  <a:pt x="11995083" y="214286"/>
                </a:lnTo>
                <a:lnTo>
                  <a:pt x="11883483" y="214286"/>
                </a:lnTo>
                <a:close/>
                <a:moveTo>
                  <a:pt x="11686013" y="0"/>
                </a:moveTo>
                <a:lnTo>
                  <a:pt x="11797613" y="0"/>
                </a:lnTo>
                <a:lnTo>
                  <a:pt x="11797613" y="214286"/>
                </a:lnTo>
                <a:lnTo>
                  <a:pt x="11686013" y="214286"/>
                </a:lnTo>
                <a:close/>
                <a:moveTo>
                  <a:pt x="0" y="0"/>
                </a:moveTo>
                <a:lnTo>
                  <a:pt x="11588399" y="0"/>
                </a:lnTo>
                <a:lnTo>
                  <a:pt x="11588399" y="214286"/>
                </a:lnTo>
                <a:lnTo>
                  <a:pt x="0" y="214286"/>
                </a:lnTo>
                <a:close/>
              </a:path>
            </a:pathLst>
          </a:custGeom>
          <a:gradFill>
            <a:gsLst>
              <a:gs pos="100000">
                <a:srgbClr val="642FFF"/>
              </a:gs>
              <a:gs pos="0">
                <a:srgbClr val="254FEB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12" name="标题 1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528955" y="522605"/>
            <a:ext cx="7624445" cy="491490"/>
          </a:xfrm>
        </p:spPr>
        <p:txBody>
          <a:bodyPr wrap="square" anchor="ctr" anchorCtr="0">
            <a:sp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zh-CN" altLang="en-US" sz="2600" b="1" kern="1200" dirty="0">
                <a:solidFill>
                  <a:srgbClr val="254FEB"/>
                </a:solidFill>
                <a:effectLst/>
                <a:latin typeface="思源黑体 Heavy" panose="020B0A00000000000000" pitchFamily="34" charset="-122"/>
                <a:ea typeface="思源黑体 Heavy" panose="020B0A00000000000000" pitchFamily="34" charset="-122"/>
                <a:cs typeface="+mj-cs"/>
              </a:defRPr>
            </a:lvl1pPr>
          </a:lstStyle>
          <a:p>
            <a:r>
              <a:rPr lang="en-US" altLang="zh-CN" dirty="0"/>
              <a:t>2.2 XX</a:t>
            </a:r>
            <a:r>
              <a:rPr lang="zh-CN" altLang="en-US" dirty="0"/>
              <a:t>亮点</a:t>
            </a:r>
          </a:p>
        </p:txBody>
      </p:sp>
      <p:sp>
        <p:nvSpPr>
          <p:cNvPr id="10" name="任意多边形 9"/>
          <p:cNvSpPr/>
          <p:nvPr userDrawn="1">
            <p:custDataLst>
              <p:tags r:id="rId3"/>
            </p:custDataLst>
          </p:nvPr>
        </p:nvSpPr>
        <p:spPr>
          <a:xfrm>
            <a:off x="589280" y="1022985"/>
            <a:ext cx="793750" cy="78105"/>
          </a:xfrm>
          <a:custGeom>
            <a:avLst/>
            <a:gdLst>
              <a:gd name="adj" fmla="val 84552"/>
              <a:gd name="maxAdj" fmla="*/ 100000 w ss"/>
              <a:gd name="a" fmla="pin 0 adj maxAdj"/>
              <a:gd name="x1" fmla="*/ ss a 200000"/>
              <a:gd name="x2" fmla="*/ ss a 100000"/>
              <a:gd name="x6" fmla="+- r 0 x1"/>
              <a:gd name="x5" fmla="+- r 0 x2"/>
              <a:gd name="x3" fmla="*/ x5 1 2"/>
              <a:gd name="x4" fmla="+- r 0 x3"/>
              <a:gd name="il" fmla="*/ wd2 a maxAdj"/>
              <a:gd name="q1" fmla="*/ 5 a maxAdj"/>
              <a:gd name="q2" fmla="+/ 1 q1 12"/>
              <a:gd name="il-1" fmla="*/ q2 w 1"/>
              <a:gd name="it" fmla="*/ q2 h 1"/>
              <a:gd name="ir" fmla="+- r 0 il-1"/>
              <a:gd name="ib" fmla="+- b 0 it"/>
              <a:gd name="q3" fmla="*/ h hc x2"/>
              <a:gd name="y1" fmla="pin 0 q3 h"/>
              <a:gd name="y2" fmla="+- b 0 y1"/>
            </a:gdLst>
            <a:ahLst/>
            <a:cxnLst>
              <a:cxn ang="3">
                <a:pos x="hc" y="y2"/>
              </a:cxn>
              <a:cxn ang="3">
                <a:pos x="x4" y="t"/>
              </a:cxn>
              <a:cxn ang="0">
                <a:pos x="x6" y="vc"/>
              </a:cxn>
              <a:cxn ang="cd4">
                <a:pos x="x3" y="b"/>
              </a:cxn>
              <a:cxn ang="cd4">
                <a:pos x="hc" y="y1"/>
              </a:cxn>
              <a:cxn ang="cd2">
                <a:pos x="x1" y="vc"/>
              </a:cxn>
            </a:cxnLst>
            <a:rect l="l" t="t" r="r" b="b"/>
            <a:pathLst>
              <a:path w="1250" h="123">
                <a:moveTo>
                  <a:pt x="0" y="123"/>
                </a:moveTo>
                <a:lnTo>
                  <a:pt x="104" y="0"/>
                </a:lnTo>
                <a:lnTo>
                  <a:pt x="218" y="0"/>
                </a:lnTo>
                <a:lnTo>
                  <a:pt x="114" y="123"/>
                </a:lnTo>
                <a:lnTo>
                  <a:pt x="0" y="123"/>
                </a:lnTo>
                <a:close/>
                <a:moveTo>
                  <a:pt x="172" y="123"/>
                </a:moveTo>
                <a:lnTo>
                  <a:pt x="276" y="0"/>
                </a:lnTo>
                <a:lnTo>
                  <a:pt x="390" y="0"/>
                </a:lnTo>
                <a:lnTo>
                  <a:pt x="286" y="123"/>
                </a:lnTo>
                <a:lnTo>
                  <a:pt x="172" y="123"/>
                </a:lnTo>
                <a:close/>
                <a:moveTo>
                  <a:pt x="344" y="123"/>
                </a:moveTo>
                <a:lnTo>
                  <a:pt x="448" y="0"/>
                </a:lnTo>
                <a:lnTo>
                  <a:pt x="562" y="0"/>
                </a:lnTo>
                <a:lnTo>
                  <a:pt x="458" y="123"/>
                </a:lnTo>
                <a:lnTo>
                  <a:pt x="344" y="123"/>
                </a:lnTo>
                <a:close/>
                <a:moveTo>
                  <a:pt x="516" y="123"/>
                </a:moveTo>
                <a:lnTo>
                  <a:pt x="620" y="0"/>
                </a:lnTo>
                <a:lnTo>
                  <a:pt x="734" y="0"/>
                </a:lnTo>
                <a:lnTo>
                  <a:pt x="630" y="123"/>
                </a:lnTo>
                <a:lnTo>
                  <a:pt x="516" y="123"/>
                </a:lnTo>
                <a:close/>
                <a:moveTo>
                  <a:pt x="688" y="123"/>
                </a:moveTo>
                <a:lnTo>
                  <a:pt x="792" y="0"/>
                </a:lnTo>
                <a:lnTo>
                  <a:pt x="906" y="0"/>
                </a:lnTo>
                <a:lnTo>
                  <a:pt x="802" y="123"/>
                </a:lnTo>
                <a:lnTo>
                  <a:pt x="688" y="123"/>
                </a:lnTo>
                <a:close/>
                <a:moveTo>
                  <a:pt x="860" y="123"/>
                </a:moveTo>
                <a:lnTo>
                  <a:pt x="964" y="0"/>
                </a:lnTo>
                <a:lnTo>
                  <a:pt x="1078" y="0"/>
                </a:lnTo>
                <a:lnTo>
                  <a:pt x="974" y="123"/>
                </a:lnTo>
                <a:lnTo>
                  <a:pt x="860" y="123"/>
                </a:lnTo>
                <a:close/>
                <a:moveTo>
                  <a:pt x="1032" y="123"/>
                </a:moveTo>
                <a:lnTo>
                  <a:pt x="1136" y="0"/>
                </a:lnTo>
                <a:lnTo>
                  <a:pt x="1250" y="0"/>
                </a:lnTo>
                <a:lnTo>
                  <a:pt x="1146" y="123"/>
                </a:lnTo>
                <a:lnTo>
                  <a:pt x="1032" y="123"/>
                </a:lnTo>
                <a:close/>
              </a:path>
            </a:pathLst>
          </a:custGeom>
          <a:gradFill>
            <a:gsLst>
              <a:gs pos="29000">
                <a:srgbClr val="254FEB"/>
              </a:gs>
              <a:gs pos="100000">
                <a:srgbClr val="254FEB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2" name="图片 1" descr="操作系统开源创新大赛-logo@2x">
            <a:extLst>
              <a:ext uri="{FF2B5EF4-FFF2-40B4-BE49-F238E27FC236}">
                <a16:creationId xmlns:a16="http://schemas.microsoft.com/office/drawing/2014/main" id="{EE7DE55F-5196-95BE-3E7E-CD0C7B23A084}"/>
              </a:ext>
            </a:extLst>
          </p:cNvPr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9519695" y="192582"/>
            <a:ext cx="2400300" cy="873125"/>
          </a:xfrm>
          <a:prstGeom prst="rect">
            <a:avLst/>
          </a:prstGeom>
        </p:spPr>
      </p:pic>
      <p:pic>
        <p:nvPicPr>
          <p:cNvPr id="6" name="图片 5" descr="图标&#10;&#10;描述已自动生成">
            <a:extLst>
              <a:ext uri="{FF2B5EF4-FFF2-40B4-BE49-F238E27FC236}">
                <a16:creationId xmlns:a16="http://schemas.microsoft.com/office/drawing/2014/main" id="{A2E02319-8870-019B-6049-3FEE84E6847E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4042" y="196187"/>
            <a:ext cx="812441" cy="81244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仅标题">
    <p:bg>
      <p:bgPr>
        <a:blipFill rotWithShape="1">
          <a:blip r:embed="rId5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标题 1"/>
          <p:cNvSpPr txBox="1"/>
          <p:nvPr userDrawn="1">
            <p:custDataLst>
              <p:tags r:id="rId1"/>
            </p:custDataLst>
          </p:nvPr>
        </p:nvSpPr>
        <p:spPr>
          <a:xfrm>
            <a:off x="2316480" y="2591380"/>
            <a:ext cx="2661920" cy="838835"/>
          </a:xfrm>
          <a:prstGeom prst="rect">
            <a:avLst/>
          </a:prstGeom>
          <a:noFill/>
        </p:spPr>
        <p:txBody>
          <a:bodyPr vert="horz" wrap="square" lIns="90000" tIns="45720" rIns="91440" bIns="45720" rtlCol="0" anchor="ctr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8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kumimoji="1" lang="en-US" altLang="zh-CN" sz="5400" b="1" cap="none" spc="0" dirty="0">
                <a:ln w="6600">
                  <a:noFill/>
                  <a:prstDash val="solid"/>
                </a:ln>
                <a:solidFill>
                  <a:schemeClr val="bg1"/>
                </a:solidFill>
                <a:effectLst/>
                <a:latin typeface="思源黑体 Heavy" panose="020B0A00000000000000" pitchFamily="34" charset="-122"/>
                <a:ea typeface="思源黑体 Heavy" panose="020B0A00000000000000" pitchFamily="34" charset="-122"/>
              </a:rPr>
              <a:t>Part 03</a:t>
            </a:r>
          </a:p>
        </p:txBody>
      </p:sp>
      <p:sp>
        <p:nvSpPr>
          <p:cNvPr id="16" name="文本占位符 17"/>
          <p:cNvSpPr>
            <a:spLocks noGrp="1"/>
          </p:cNvSpPr>
          <p:nvPr>
            <p:ph type="body" sz="quarter" idx="13" hasCustomPrompt="1"/>
            <p:custDataLst>
              <p:tags r:id="rId2"/>
            </p:custDataLst>
          </p:nvPr>
        </p:nvSpPr>
        <p:spPr>
          <a:xfrm>
            <a:off x="5192421" y="2453241"/>
            <a:ext cx="4304799" cy="1115113"/>
          </a:xfrm>
        </p:spPr>
        <p:txBody>
          <a:bodyPr lIns="90000" anchor="ctr">
            <a:noAutofit/>
          </a:bodyPr>
          <a:lstStyle>
            <a:lvl1pPr marL="0" indent="0" algn="l">
              <a:buNone/>
              <a:defRPr sz="6600" b="1">
                <a:solidFill>
                  <a:schemeClr val="bg1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defRPr>
            </a:lvl1pPr>
          </a:lstStyle>
          <a:p>
            <a:pPr lvl="0"/>
            <a:r>
              <a:rPr kumimoji="1" lang="zh-CN" altLang="en-US" dirty="0"/>
              <a:t>技术难点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0289016C-E93A-F5C0-674D-2F0C68C06FD2}"/>
              </a:ext>
            </a:extLst>
          </p:cNvPr>
          <p:cNvGrpSpPr/>
          <p:nvPr userDrawn="1"/>
        </p:nvGrpSpPr>
        <p:grpSpPr>
          <a:xfrm>
            <a:off x="272005" y="192582"/>
            <a:ext cx="11647990" cy="873125"/>
            <a:chOff x="272005" y="232342"/>
            <a:chExt cx="11647990" cy="873125"/>
          </a:xfrm>
        </p:grpSpPr>
        <p:pic>
          <p:nvPicPr>
            <p:cNvPr id="3" name="图片 2" descr="操作系统开源创新大赛-logo@2x">
              <a:extLst>
                <a:ext uri="{FF2B5EF4-FFF2-40B4-BE49-F238E27FC236}">
                  <a16:creationId xmlns:a16="http://schemas.microsoft.com/office/drawing/2014/main" id="{C2F70FCA-A493-A203-D1E9-1EA00A5865E5}"/>
                </a:ext>
              </a:extLst>
            </p:cNvPr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>
            <a:blip r:embed="rId6"/>
            <a:stretch>
              <a:fillRect/>
            </a:stretch>
          </p:blipFill>
          <p:spPr>
            <a:xfrm>
              <a:off x="9519695" y="232342"/>
              <a:ext cx="2400300" cy="873125"/>
            </a:xfrm>
            <a:prstGeom prst="rect">
              <a:avLst/>
            </a:prstGeom>
          </p:spPr>
        </p:pic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31996B5F-C281-EBFD-E36E-184E9EB38D6D}"/>
                </a:ext>
              </a:extLst>
            </p:cNvPr>
            <p:cNvSpPr txBox="1"/>
            <p:nvPr userDrawn="1"/>
          </p:nvSpPr>
          <p:spPr>
            <a:xfrm>
              <a:off x="272005" y="304413"/>
              <a:ext cx="3619059" cy="7289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800" b="1" dirty="0">
                  <a:solidFill>
                    <a:schemeClr val="bg1"/>
                  </a:solidFill>
                  <a:latin typeface="方正粗黑宋简体" panose="02000000000000000000" pitchFamily="2" charset="-122"/>
                  <a:ea typeface="方正粗黑宋简体" panose="02000000000000000000" pitchFamily="2" charset="-122"/>
                </a:rPr>
                <a:t>“中国数谷</a:t>
              </a:r>
              <a:r>
                <a:rPr lang="en-US" altLang="zh-CN" sz="1800" b="1" dirty="0">
                  <a:solidFill>
                    <a:schemeClr val="bg1"/>
                  </a:solidFill>
                  <a:latin typeface="方正粗黑宋简体" panose="02000000000000000000" pitchFamily="2" charset="-122"/>
                  <a:ea typeface="方正粗黑宋简体" panose="02000000000000000000" pitchFamily="2" charset="-122"/>
                </a:rPr>
                <a:t>·</a:t>
              </a:r>
              <a:r>
                <a:rPr lang="zh-CN" altLang="en-US" sz="1800" b="1" dirty="0">
                  <a:solidFill>
                    <a:schemeClr val="bg1"/>
                  </a:solidFill>
                  <a:latin typeface="方正粗黑宋简体" panose="02000000000000000000" pitchFamily="2" charset="-122"/>
                  <a:ea typeface="方正粗黑宋简体" panose="02000000000000000000" pitchFamily="2" charset="-122"/>
                </a:rPr>
                <a:t>华为杯”第二届中国</a:t>
              </a:r>
              <a:endParaRPr lang="en-US" altLang="zh-CN" sz="1800" b="1" dirty="0">
                <a:solidFill>
                  <a:schemeClr val="bg1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endParaRPr>
            </a:p>
            <a:p>
              <a:pPr algn="ctr">
                <a:lnSpc>
                  <a:spcPct val="120000"/>
                </a:lnSpc>
              </a:pPr>
              <a:r>
                <a:rPr lang="zh-CN" altLang="en-US" sz="1800" b="1" dirty="0">
                  <a:solidFill>
                    <a:schemeClr val="bg1"/>
                  </a:solidFill>
                  <a:latin typeface="方正粗黑宋简体" panose="02000000000000000000" pitchFamily="2" charset="-122"/>
                  <a:ea typeface="方正粗黑宋简体" panose="02000000000000000000" pitchFamily="2" charset="-122"/>
                </a:rPr>
                <a:t>研究生操作系统</a:t>
              </a:r>
              <a:r>
                <a:rPr lang="zh-CN" altLang="en-US" sz="1800" b="1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方正粗黑宋简体" panose="02000000000000000000" pitchFamily="2" charset="-122"/>
                  <a:ea typeface="方正粗黑宋简体" panose="02000000000000000000" pitchFamily="2" charset="-122"/>
                </a:rPr>
                <a:t>开</a:t>
              </a:r>
              <a:r>
                <a:rPr lang="zh-CN" altLang="en-US" sz="1800" b="1" dirty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方正粗黑宋简体" panose="02000000000000000000" pitchFamily="2" charset="-122"/>
                  <a:ea typeface="方正粗黑宋简体" panose="02000000000000000000" pitchFamily="2" charset="-122"/>
                </a:rPr>
                <a:t>源</a:t>
              </a:r>
              <a:r>
                <a:rPr lang="zh-CN" altLang="en-US" sz="1800" b="1" dirty="0">
                  <a:solidFill>
                    <a:srgbClr val="F87F08"/>
                  </a:solidFill>
                  <a:latin typeface="方正粗黑宋简体" panose="02000000000000000000" pitchFamily="2" charset="-122"/>
                  <a:ea typeface="方正粗黑宋简体" panose="02000000000000000000" pitchFamily="2" charset="-122"/>
                </a:rPr>
                <a:t>创</a:t>
              </a:r>
              <a:r>
                <a:rPr lang="zh-CN" altLang="en-US" sz="1800" b="1" dirty="0">
                  <a:solidFill>
                    <a:srgbClr val="08F1F4"/>
                  </a:solidFill>
                  <a:latin typeface="方正粗黑宋简体" panose="02000000000000000000" pitchFamily="2" charset="-122"/>
                  <a:ea typeface="方正粗黑宋简体" panose="02000000000000000000" pitchFamily="2" charset="-122"/>
                </a:rPr>
                <a:t>新</a:t>
              </a:r>
              <a:r>
                <a:rPr lang="zh-CN" altLang="en-US" sz="1800" b="1" dirty="0">
                  <a:solidFill>
                    <a:schemeClr val="bg1"/>
                  </a:solidFill>
                  <a:latin typeface="方正粗黑宋简体" panose="02000000000000000000" pitchFamily="2" charset="-122"/>
                  <a:ea typeface="方正粗黑宋简体" panose="02000000000000000000" pitchFamily="2" charset="-122"/>
                </a:rPr>
                <a:t>大赛</a:t>
              </a:r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仅标题">
    <p:bg>
      <p:bgPr>
        <a:solidFill>
          <a:srgbClr val="F0F5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00916-396A-A444-B6A6-572F44C7530F}" type="datetimeFigureOut">
              <a:rPr kumimoji="1" lang="zh-CN" altLang="en-US" smtClean="0"/>
              <a:t>2025/9/10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6D65-86F8-1345-A972-51E3FE9D2458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529218" y="1445886"/>
            <a:ext cx="11133563" cy="4622027"/>
          </a:xfrm>
        </p:spPr>
        <p:txBody>
          <a:bodyPr/>
          <a:lstStyle>
            <a:lvl1pPr>
              <a:defRPr b="0" i="0">
                <a:solidFill>
                  <a:srgbClr val="090509"/>
                </a:solidFill>
                <a:latin typeface="+mn-ea"/>
                <a:ea typeface="+mn-ea"/>
              </a:defRPr>
            </a:lvl1pPr>
            <a:lvl2pPr>
              <a:defRPr b="0" i="0">
                <a:solidFill>
                  <a:srgbClr val="090509"/>
                </a:solidFill>
                <a:latin typeface="+mn-ea"/>
                <a:ea typeface="+mn-ea"/>
              </a:defRPr>
            </a:lvl2pPr>
            <a:lvl3pPr>
              <a:defRPr b="0" i="0">
                <a:solidFill>
                  <a:srgbClr val="090509"/>
                </a:solidFill>
                <a:latin typeface="+mn-ea"/>
                <a:ea typeface="+mn-ea"/>
              </a:defRPr>
            </a:lvl3pPr>
            <a:lvl4pPr>
              <a:defRPr b="0" i="0">
                <a:solidFill>
                  <a:srgbClr val="090509"/>
                </a:solidFill>
                <a:latin typeface="+mn-ea"/>
                <a:ea typeface="+mn-ea"/>
              </a:defRPr>
            </a:lvl4pPr>
            <a:lvl5pPr>
              <a:defRPr b="0" i="0">
                <a:solidFill>
                  <a:srgbClr val="090509"/>
                </a:solidFill>
                <a:latin typeface="+mn-ea"/>
                <a:ea typeface="+mn-ea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任意形状 24"/>
          <p:cNvSpPr/>
          <p:nvPr userDrawn="1">
            <p:custDataLst>
              <p:tags r:id="rId1"/>
            </p:custDataLst>
          </p:nvPr>
        </p:nvSpPr>
        <p:spPr>
          <a:xfrm>
            <a:off x="1" y="6533215"/>
            <a:ext cx="12192553" cy="214286"/>
          </a:xfrm>
          <a:custGeom>
            <a:avLst/>
            <a:gdLst>
              <a:gd name="connsiteX0" fmla="*/ 12080953 w 12192553"/>
              <a:gd name="connsiteY0" fmla="*/ 0 h 214286"/>
              <a:gd name="connsiteX1" fmla="*/ 12192553 w 12192553"/>
              <a:gd name="connsiteY1" fmla="*/ 0 h 214286"/>
              <a:gd name="connsiteX2" fmla="*/ 12192553 w 12192553"/>
              <a:gd name="connsiteY2" fmla="*/ 214286 h 214286"/>
              <a:gd name="connsiteX3" fmla="*/ 12080953 w 12192553"/>
              <a:gd name="connsiteY3" fmla="*/ 214286 h 214286"/>
              <a:gd name="connsiteX4" fmla="*/ 11883483 w 12192553"/>
              <a:gd name="connsiteY4" fmla="*/ 0 h 214286"/>
              <a:gd name="connsiteX5" fmla="*/ 11995083 w 12192553"/>
              <a:gd name="connsiteY5" fmla="*/ 0 h 214286"/>
              <a:gd name="connsiteX6" fmla="*/ 11995083 w 12192553"/>
              <a:gd name="connsiteY6" fmla="*/ 214286 h 214286"/>
              <a:gd name="connsiteX7" fmla="*/ 11883483 w 12192553"/>
              <a:gd name="connsiteY7" fmla="*/ 214286 h 214286"/>
              <a:gd name="connsiteX8" fmla="*/ 11686013 w 12192553"/>
              <a:gd name="connsiteY8" fmla="*/ 0 h 214286"/>
              <a:gd name="connsiteX9" fmla="*/ 11797613 w 12192553"/>
              <a:gd name="connsiteY9" fmla="*/ 0 h 214286"/>
              <a:gd name="connsiteX10" fmla="*/ 11797613 w 12192553"/>
              <a:gd name="connsiteY10" fmla="*/ 214286 h 214286"/>
              <a:gd name="connsiteX11" fmla="*/ 11686013 w 12192553"/>
              <a:gd name="connsiteY11" fmla="*/ 214286 h 214286"/>
              <a:gd name="connsiteX12" fmla="*/ 0 w 12192553"/>
              <a:gd name="connsiteY12" fmla="*/ 0 h 214286"/>
              <a:gd name="connsiteX13" fmla="*/ 11588399 w 12192553"/>
              <a:gd name="connsiteY13" fmla="*/ 0 h 214286"/>
              <a:gd name="connsiteX14" fmla="*/ 11588399 w 12192553"/>
              <a:gd name="connsiteY14" fmla="*/ 214286 h 214286"/>
              <a:gd name="connsiteX15" fmla="*/ 0 w 12192553"/>
              <a:gd name="connsiteY15" fmla="*/ 214286 h 214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553" h="214286">
                <a:moveTo>
                  <a:pt x="12080953" y="0"/>
                </a:moveTo>
                <a:lnTo>
                  <a:pt x="12192553" y="0"/>
                </a:lnTo>
                <a:lnTo>
                  <a:pt x="12192553" y="214286"/>
                </a:lnTo>
                <a:lnTo>
                  <a:pt x="12080953" y="214286"/>
                </a:lnTo>
                <a:close/>
                <a:moveTo>
                  <a:pt x="11883483" y="0"/>
                </a:moveTo>
                <a:lnTo>
                  <a:pt x="11995083" y="0"/>
                </a:lnTo>
                <a:lnTo>
                  <a:pt x="11995083" y="214286"/>
                </a:lnTo>
                <a:lnTo>
                  <a:pt x="11883483" y="214286"/>
                </a:lnTo>
                <a:close/>
                <a:moveTo>
                  <a:pt x="11686013" y="0"/>
                </a:moveTo>
                <a:lnTo>
                  <a:pt x="11797613" y="0"/>
                </a:lnTo>
                <a:lnTo>
                  <a:pt x="11797613" y="214286"/>
                </a:lnTo>
                <a:lnTo>
                  <a:pt x="11686013" y="214286"/>
                </a:lnTo>
                <a:close/>
                <a:moveTo>
                  <a:pt x="0" y="0"/>
                </a:moveTo>
                <a:lnTo>
                  <a:pt x="11588399" y="0"/>
                </a:lnTo>
                <a:lnTo>
                  <a:pt x="11588399" y="214286"/>
                </a:lnTo>
                <a:lnTo>
                  <a:pt x="0" y="214286"/>
                </a:lnTo>
                <a:close/>
              </a:path>
            </a:pathLst>
          </a:custGeom>
          <a:gradFill>
            <a:gsLst>
              <a:gs pos="100000">
                <a:srgbClr val="642FFF"/>
              </a:gs>
              <a:gs pos="0">
                <a:srgbClr val="254FEB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12" name="标题 1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528955" y="522605"/>
            <a:ext cx="7624445" cy="491490"/>
          </a:xfrm>
        </p:spPr>
        <p:txBody>
          <a:bodyPr wrap="square" anchor="ctr" anchorCtr="0">
            <a:sp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zh-CN" altLang="en-US" sz="2600" b="1" kern="1200" dirty="0">
                <a:solidFill>
                  <a:srgbClr val="254FEB"/>
                </a:solidFill>
                <a:effectLst/>
                <a:latin typeface="思源黑体 Heavy" panose="020B0A00000000000000" pitchFamily="34" charset="-122"/>
                <a:ea typeface="思源黑体 Heavy" panose="020B0A00000000000000" pitchFamily="34" charset="-122"/>
                <a:cs typeface="+mj-cs"/>
              </a:defRPr>
            </a:lvl1pPr>
          </a:lstStyle>
          <a:p>
            <a:r>
              <a:rPr lang="en-US" altLang="zh-CN" dirty="0"/>
              <a:t>3.1</a:t>
            </a:r>
            <a:endParaRPr lang="zh-CN" altLang="en-US" dirty="0"/>
          </a:p>
        </p:txBody>
      </p:sp>
      <p:sp>
        <p:nvSpPr>
          <p:cNvPr id="10" name="任意多边形 9"/>
          <p:cNvSpPr/>
          <p:nvPr userDrawn="1">
            <p:custDataLst>
              <p:tags r:id="rId3"/>
            </p:custDataLst>
          </p:nvPr>
        </p:nvSpPr>
        <p:spPr>
          <a:xfrm>
            <a:off x="589280" y="1022985"/>
            <a:ext cx="793750" cy="78105"/>
          </a:xfrm>
          <a:custGeom>
            <a:avLst/>
            <a:gdLst>
              <a:gd name="adj" fmla="val 84552"/>
              <a:gd name="maxAdj" fmla="*/ 100000 w ss"/>
              <a:gd name="a" fmla="pin 0 adj maxAdj"/>
              <a:gd name="x1" fmla="*/ ss a 200000"/>
              <a:gd name="x2" fmla="*/ ss a 100000"/>
              <a:gd name="x6" fmla="+- r 0 x1"/>
              <a:gd name="x5" fmla="+- r 0 x2"/>
              <a:gd name="x3" fmla="*/ x5 1 2"/>
              <a:gd name="x4" fmla="+- r 0 x3"/>
              <a:gd name="il" fmla="*/ wd2 a maxAdj"/>
              <a:gd name="q1" fmla="*/ 5 a maxAdj"/>
              <a:gd name="q2" fmla="+/ 1 q1 12"/>
              <a:gd name="il-1" fmla="*/ q2 w 1"/>
              <a:gd name="it" fmla="*/ q2 h 1"/>
              <a:gd name="ir" fmla="+- r 0 il-1"/>
              <a:gd name="ib" fmla="+- b 0 it"/>
              <a:gd name="q3" fmla="*/ h hc x2"/>
              <a:gd name="y1" fmla="pin 0 q3 h"/>
              <a:gd name="y2" fmla="+- b 0 y1"/>
            </a:gdLst>
            <a:ahLst/>
            <a:cxnLst>
              <a:cxn ang="3">
                <a:pos x="hc" y="y2"/>
              </a:cxn>
              <a:cxn ang="3">
                <a:pos x="x4" y="t"/>
              </a:cxn>
              <a:cxn ang="0">
                <a:pos x="x6" y="vc"/>
              </a:cxn>
              <a:cxn ang="cd4">
                <a:pos x="x3" y="b"/>
              </a:cxn>
              <a:cxn ang="cd4">
                <a:pos x="hc" y="y1"/>
              </a:cxn>
              <a:cxn ang="cd2">
                <a:pos x="x1" y="vc"/>
              </a:cxn>
            </a:cxnLst>
            <a:rect l="l" t="t" r="r" b="b"/>
            <a:pathLst>
              <a:path w="1250" h="123">
                <a:moveTo>
                  <a:pt x="0" y="123"/>
                </a:moveTo>
                <a:lnTo>
                  <a:pt x="104" y="0"/>
                </a:lnTo>
                <a:lnTo>
                  <a:pt x="218" y="0"/>
                </a:lnTo>
                <a:lnTo>
                  <a:pt x="114" y="123"/>
                </a:lnTo>
                <a:lnTo>
                  <a:pt x="0" y="123"/>
                </a:lnTo>
                <a:close/>
                <a:moveTo>
                  <a:pt x="172" y="123"/>
                </a:moveTo>
                <a:lnTo>
                  <a:pt x="276" y="0"/>
                </a:lnTo>
                <a:lnTo>
                  <a:pt x="390" y="0"/>
                </a:lnTo>
                <a:lnTo>
                  <a:pt x="286" y="123"/>
                </a:lnTo>
                <a:lnTo>
                  <a:pt x="172" y="123"/>
                </a:lnTo>
                <a:close/>
                <a:moveTo>
                  <a:pt x="344" y="123"/>
                </a:moveTo>
                <a:lnTo>
                  <a:pt x="448" y="0"/>
                </a:lnTo>
                <a:lnTo>
                  <a:pt x="562" y="0"/>
                </a:lnTo>
                <a:lnTo>
                  <a:pt x="458" y="123"/>
                </a:lnTo>
                <a:lnTo>
                  <a:pt x="344" y="123"/>
                </a:lnTo>
                <a:close/>
                <a:moveTo>
                  <a:pt x="516" y="123"/>
                </a:moveTo>
                <a:lnTo>
                  <a:pt x="620" y="0"/>
                </a:lnTo>
                <a:lnTo>
                  <a:pt x="734" y="0"/>
                </a:lnTo>
                <a:lnTo>
                  <a:pt x="630" y="123"/>
                </a:lnTo>
                <a:lnTo>
                  <a:pt x="516" y="123"/>
                </a:lnTo>
                <a:close/>
                <a:moveTo>
                  <a:pt x="688" y="123"/>
                </a:moveTo>
                <a:lnTo>
                  <a:pt x="792" y="0"/>
                </a:lnTo>
                <a:lnTo>
                  <a:pt x="906" y="0"/>
                </a:lnTo>
                <a:lnTo>
                  <a:pt x="802" y="123"/>
                </a:lnTo>
                <a:lnTo>
                  <a:pt x="688" y="123"/>
                </a:lnTo>
                <a:close/>
                <a:moveTo>
                  <a:pt x="860" y="123"/>
                </a:moveTo>
                <a:lnTo>
                  <a:pt x="964" y="0"/>
                </a:lnTo>
                <a:lnTo>
                  <a:pt x="1078" y="0"/>
                </a:lnTo>
                <a:lnTo>
                  <a:pt x="974" y="123"/>
                </a:lnTo>
                <a:lnTo>
                  <a:pt x="860" y="123"/>
                </a:lnTo>
                <a:close/>
                <a:moveTo>
                  <a:pt x="1032" y="123"/>
                </a:moveTo>
                <a:lnTo>
                  <a:pt x="1136" y="0"/>
                </a:lnTo>
                <a:lnTo>
                  <a:pt x="1250" y="0"/>
                </a:lnTo>
                <a:lnTo>
                  <a:pt x="1146" y="123"/>
                </a:lnTo>
                <a:lnTo>
                  <a:pt x="1032" y="123"/>
                </a:lnTo>
                <a:close/>
              </a:path>
            </a:pathLst>
          </a:custGeom>
          <a:gradFill>
            <a:gsLst>
              <a:gs pos="29000">
                <a:srgbClr val="254FEB"/>
              </a:gs>
              <a:gs pos="100000">
                <a:srgbClr val="254FEB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2" name="图片 1" descr="操作系统开源创新大赛-logo@2x">
            <a:extLst>
              <a:ext uri="{FF2B5EF4-FFF2-40B4-BE49-F238E27FC236}">
                <a16:creationId xmlns:a16="http://schemas.microsoft.com/office/drawing/2014/main" id="{774EC5C9-6CA8-E88A-88C1-0E8A3A29D447}"/>
              </a:ext>
            </a:extLst>
          </p:cNvPr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9519695" y="192582"/>
            <a:ext cx="2400300" cy="873125"/>
          </a:xfrm>
          <a:prstGeom prst="rect">
            <a:avLst/>
          </a:prstGeom>
        </p:spPr>
      </p:pic>
      <p:pic>
        <p:nvPicPr>
          <p:cNvPr id="6" name="图片 5" descr="图标&#10;&#10;描述已自动生成">
            <a:extLst>
              <a:ext uri="{FF2B5EF4-FFF2-40B4-BE49-F238E27FC236}">
                <a16:creationId xmlns:a16="http://schemas.microsoft.com/office/drawing/2014/main" id="{92B4CAE9-9A17-67AC-540A-04AC709B4E70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4042" y="196187"/>
            <a:ext cx="812441" cy="81244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仅标题">
    <p:bg>
      <p:bgPr>
        <a:solidFill>
          <a:srgbClr val="F0F5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00916-396A-A444-B6A6-572F44C7530F}" type="datetimeFigureOut">
              <a:rPr kumimoji="1" lang="zh-CN" altLang="en-US" smtClean="0"/>
              <a:t>2025/9/10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6D65-86F8-1345-A972-51E3FE9D2458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529218" y="1445886"/>
            <a:ext cx="11133563" cy="4622027"/>
          </a:xfrm>
        </p:spPr>
        <p:txBody>
          <a:bodyPr/>
          <a:lstStyle>
            <a:lvl1pPr>
              <a:defRPr b="0" i="0">
                <a:solidFill>
                  <a:srgbClr val="090509"/>
                </a:solidFill>
                <a:latin typeface="+mn-ea"/>
                <a:ea typeface="+mn-ea"/>
              </a:defRPr>
            </a:lvl1pPr>
            <a:lvl2pPr>
              <a:defRPr b="0" i="0">
                <a:solidFill>
                  <a:srgbClr val="090509"/>
                </a:solidFill>
                <a:latin typeface="+mn-ea"/>
                <a:ea typeface="+mn-ea"/>
              </a:defRPr>
            </a:lvl2pPr>
            <a:lvl3pPr>
              <a:defRPr b="0" i="0">
                <a:solidFill>
                  <a:srgbClr val="090509"/>
                </a:solidFill>
                <a:latin typeface="+mn-ea"/>
                <a:ea typeface="+mn-ea"/>
              </a:defRPr>
            </a:lvl3pPr>
            <a:lvl4pPr>
              <a:defRPr b="0" i="0">
                <a:solidFill>
                  <a:srgbClr val="090509"/>
                </a:solidFill>
                <a:latin typeface="+mn-ea"/>
                <a:ea typeface="+mn-ea"/>
              </a:defRPr>
            </a:lvl4pPr>
            <a:lvl5pPr>
              <a:defRPr b="0" i="0">
                <a:solidFill>
                  <a:srgbClr val="090509"/>
                </a:solidFill>
                <a:latin typeface="+mn-ea"/>
                <a:ea typeface="+mn-ea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任意形状 24"/>
          <p:cNvSpPr/>
          <p:nvPr userDrawn="1">
            <p:custDataLst>
              <p:tags r:id="rId1"/>
            </p:custDataLst>
          </p:nvPr>
        </p:nvSpPr>
        <p:spPr>
          <a:xfrm>
            <a:off x="1" y="6533215"/>
            <a:ext cx="12192553" cy="214286"/>
          </a:xfrm>
          <a:custGeom>
            <a:avLst/>
            <a:gdLst>
              <a:gd name="connsiteX0" fmla="*/ 12080953 w 12192553"/>
              <a:gd name="connsiteY0" fmla="*/ 0 h 214286"/>
              <a:gd name="connsiteX1" fmla="*/ 12192553 w 12192553"/>
              <a:gd name="connsiteY1" fmla="*/ 0 h 214286"/>
              <a:gd name="connsiteX2" fmla="*/ 12192553 w 12192553"/>
              <a:gd name="connsiteY2" fmla="*/ 214286 h 214286"/>
              <a:gd name="connsiteX3" fmla="*/ 12080953 w 12192553"/>
              <a:gd name="connsiteY3" fmla="*/ 214286 h 214286"/>
              <a:gd name="connsiteX4" fmla="*/ 11883483 w 12192553"/>
              <a:gd name="connsiteY4" fmla="*/ 0 h 214286"/>
              <a:gd name="connsiteX5" fmla="*/ 11995083 w 12192553"/>
              <a:gd name="connsiteY5" fmla="*/ 0 h 214286"/>
              <a:gd name="connsiteX6" fmla="*/ 11995083 w 12192553"/>
              <a:gd name="connsiteY6" fmla="*/ 214286 h 214286"/>
              <a:gd name="connsiteX7" fmla="*/ 11883483 w 12192553"/>
              <a:gd name="connsiteY7" fmla="*/ 214286 h 214286"/>
              <a:gd name="connsiteX8" fmla="*/ 11686013 w 12192553"/>
              <a:gd name="connsiteY8" fmla="*/ 0 h 214286"/>
              <a:gd name="connsiteX9" fmla="*/ 11797613 w 12192553"/>
              <a:gd name="connsiteY9" fmla="*/ 0 h 214286"/>
              <a:gd name="connsiteX10" fmla="*/ 11797613 w 12192553"/>
              <a:gd name="connsiteY10" fmla="*/ 214286 h 214286"/>
              <a:gd name="connsiteX11" fmla="*/ 11686013 w 12192553"/>
              <a:gd name="connsiteY11" fmla="*/ 214286 h 214286"/>
              <a:gd name="connsiteX12" fmla="*/ 0 w 12192553"/>
              <a:gd name="connsiteY12" fmla="*/ 0 h 214286"/>
              <a:gd name="connsiteX13" fmla="*/ 11588399 w 12192553"/>
              <a:gd name="connsiteY13" fmla="*/ 0 h 214286"/>
              <a:gd name="connsiteX14" fmla="*/ 11588399 w 12192553"/>
              <a:gd name="connsiteY14" fmla="*/ 214286 h 214286"/>
              <a:gd name="connsiteX15" fmla="*/ 0 w 12192553"/>
              <a:gd name="connsiteY15" fmla="*/ 214286 h 214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553" h="214286">
                <a:moveTo>
                  <a:pt x="12080953" y="0"/>
                </a:moveTo>
                <a:lnTo>
                  <a:pt x="12192553" y="0"/>
                </a:lnTo>
                <a:lnTo>
                  <a:pt x="12192553" y="214286"/>
                </a:lnTo>
                <a:lnTo>
                  <a:pt x="12080953" y="214286"/>
                </a:lnTo>
                <a:close/>
                <a:moveTo>
                  <a:pt x="11883483" y="0"/>
                </a:moveTo>
                <a:lnTo>
                  <a:pt x="11995083" y="0"/>
                </a:lnTo>
                <a:lnTo>
                  <a:pt x="11995083" y="214286"/>
                </a:lnTo>
                <a:lnTo>
                  <a:pt x="11883483" y="214286"/>
                </a:lnTo>
                <a:close/>
                <a:moveTo>
                  <a:pt x="11686013" y="0"/>
                </a:moveTo>
                <a:lnTo>
                  <a:pt x="11797613" y="0"/>
                </a:lnTo>
                <a:lnTo>
                  <a:pt x="11797613" y="214286"/>
                </a:lnTo>
                <a:lnTo>
                  <a:pt x="11686013" y="214286"/>
                </a:lnTo>
                <a:close/>
                <a:moveTo>
                  <a:pt x="0" y="0"/>
                </a:moveTo>
                <a:lnTo>
                  <a:pt x="11588399" y="0"/>
                </a:lnTo>
                <a:lnTo>
                  <a:pt x="11588399" y="214286"/>
                </a:lnTo>
                <a:lnTo>
                  <a:pt x="0" y="214286"/>
                </a:lnTo>
                <a:close/>
              </a:path>
            </a:pathLst>
          </a:custGeom>
          <a:gradFill>
            <a:gsLst>
              <a:gs pos="100000">
                <a:srgbClr val="642FFF"/>
              </a:gs>
              <a:gs pos="0">
                <a:srgbClr val="254FEB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12" name="标题 1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528955" y="522605"/>
            <a:ext cx="7624445" cy="491490"/>
          </a:xfrm>
        </p:spPr>
        <p:txBody>
          <a:bodyPr wrap="square" anchor="ctr" anchorCtr="0">
            <a:sp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zh-CN" altLang="en-US" sz="2600" b="1" kern="1200" dirty="0">
                <a:solidFill>
                  <a:srgbClr val="254FEB"/>
                </a:solidFill>
                <a:effectLst/>
                <a:latin typeface="思源黑体 Heavy" panose="020B0A00000000000000" pitchFamily="34" charset="-122"/>
                <a:ea typeface="思源黑体 Heavy" panose="020B0A00000000000000" pitchFamily="34" charset="-122"/>
                <a:cs typeface="+mj-cs"/>
              </a:defRPr>
            </a:lvl1pPr>
          </a:lstStyle>
          <a:p>
            <a:r>
              <a:rPr lang="en-US" altLang="zh-CN" dirty="0"/>
              <a:t>3.2</a:t>
            </a:r>
            <a:endParaRPr lang="zh-CN" altLang="en-US" dirty="0"/>
          </a:p>
        </p:txBody>
      </p:sp>
      <p:sp>
        <p:nvSpPr>
          <p:cNvPr id="10" name="任意多边形 9"/>
          <p:cNvSpPr/>
          <p:nvPr userDrawn="1">
            <p:custDataLst>
              <p:tags r:id="rId3"/>
            </p:custDataLst>
          </p:nvPr>
        </p:nvSpPr>
        <p:spPr>
          <a:xfrm>
            <a:off x="589280" y="1022985"/>
            <a:ext cx="793750" cy="78105"/>
          </a:xfrm>
          <a:custGeom>
            <a:avLst/>
            <a:gdLst>
              <a:gd name="adj" fmla="val 84552"/>
              <a:gd name="maxAdj" fmla="*/ 100000 w ss"/>
              <a:gd name="a" fmla="pin 0 adj maxAdj"/>
              <a:gd name="x1" fmla="*/ ss a 200000"/>
              <a:gd name="x2" fmla="*/ ss a 100000"/>
              <a:gd name="x6" fmla="+- r 0 x1"/>
              <a:gd name="x5" fmla="+- r 0 x2"/>
              <a:gd name="x3" fmla="*/ x5 1 2"/>
              <a:gd name="x4" fmla="+- r 0 x3"/>
              <a:gd name="il" fmla="*/ wd2 a maxAdj"/>
              <a:gd name="q1" fmla="*/ 5 a maxAdj"/>
              <a:gd name="q2" fmla="+/ 1 q1 12"/>
              <a:gd name="il-1" fmla="*/ q2 w 1"/>
              <a:gd name="it" fmla="*/ q2 h 1"/>
              <a:gd name="ir" fmla="+- r 0 il-1"/>
              <a:gd name="ib" fmla="+- b 0 it"/>
              <a:gd name="q3" fmla="*/ h hc x2"/>
              <a:gd name="y1" fmla="pin 0 q3 h"/>
              <a:gd name="y2" fmla="+- b 0 y1"/>
            </a:gdLst>
            <a:ahLst/>
            <a:cxnLst>
              <a:cxn ang="3">
                <a:pos x="hc" y="y2"/>
              </a:cxn>
              <a:cxn ang="3">
                <a:pos x="x4" y="t"/>
              </a:cxn>
              <a:cxn ang="0">
                <a:pos x="x6" y="vc"/>
              </a:cxn>
              <a:cxn ang="cd4">
                <a:pos x="x3" y="b"/>
              </a:cxn>
              <a:cxn ang="cd4">
                <a:pos x="hc" y="y1"/>
              </a:cxn>
              <a:cxn ang="cd2">
                <a:pos x="x1" y="vc"/>
              </a:cxn>
            </a:cxnLst>
            <a:rect l="l" t="t" r="r" b="b"/>
            <a:pathLst>
              <a:path w="1250" h="123">
                <a:moveTo>
                  <a:pt x="0" y="123"/>
                </a:moveTo>
                <a:lnTo>
                  <a:pt x="104" y="0"/>
                </a:lnTo>
                <a:lnTo>
                  <a:pt x="218" y="0"/>
                </a:lnTo>
                <a:lnTo>
                  <a:pt x="114" y="123"/>
                </a:lnTo>
                <a:lnTo>
                  <a:pt x="0" y="123"/>
                </a:lnTo>
                <a:close/>
                <a:moveTo>
                  <a:pt x="172" y="123"/>
                </a:moveTo>
                <a:lnTo>
                  <a:pt x="276" y="0"/>
                </a:lnTo>
                <a:lnTo>
                  <a:pt x="390" y="0"/>
                </a:lnTo>
                <a:lnTo>
                  <a:pt x="286" y="123"/>
                </a:lnTo>
                <a:lnTo>
                  <a:pt x="172" y="123"/>
                </a:lnTo>
                <a:close/>
                <a:moveTo>
                  <a:pt x="344" y="123"/>
                </a:moveTo>
                <a:lnTo>
                  <a:pt x="448" y="0"/>
                </a:lnTo>
                <a:lnTo>
                  <a:pt x="562" y="0"/>
                </a:lnTo>
                <a:lnTo>
                  <a:pt x="458" y="123"/>
                </a:lnTo>
                <a:lnTo>
                  <a:pt x="344" y="123"/>
                </a:lnTo>
                <a:close/>
                <a:moveTo>
                  <a:pt x="516" y="123"/>
                </a:moveTo>
                <a:lnTo>
                  <a:pt x="620" y="0"/>
                </a:lnTo>
                <a:lnTo>
                  <a:pt x="734" y="0"/>
                </a:lnTo>
                <a:lnTo>
                  <a:pt x="630" y="123"/>
                </a:lnTo>
                <a:lnTo>
                  <a:pt x="516" y="123"/>
                </a:lnTo>
                <a:close/>
                <a:moveTo>
                  <a:pt x="688" y="123"/>
                </a:moveTo>
                <a:lnTo>
                  <a:pt x="792" y="0"/>
                </a:lnTo>
                <a:lnTo>
                  <a:pt x="906" y="0"/>
                </a:lnTo>
                <a:lnTo>
                  <a:pt x="802" y="123"/>
                </a:lnTo>
                <a:lnTo>
                  <a:pt x="688" y="123"/>
                </a:lnTo>
                <a:close/>
                <a:moveTo>
                  <a:pt x="860" y="123"/>
                </a:moveTo>
                <a:lnTo>
                  <a:pt x="964" y="0"/>
                </a:lnTo>
                <a:lnTo>
                  <a:pt x="1078" y="0"/>
                </a:lnTo>
                <a:lnTo>
                  <a:pt x="974" y="123"/>
                </a:lnTo>
                <a:lnTo>
                  <a:pt x="860" y="123"/>
                </a:lnTo>
                <a:close/>
                <a:moveTo>
                  <a:pt x="1032" y="123"/>
                </a:moveTo>
                <a:lnTo>
                  <a:pt x="1136" y="0"/>
                </a:lnTo>
                <a:lnTo>
                  <a:pt x="1250" y="0"/>
                </a:lnTo>
                <a:lnTo>
                  <a:pt x="1146" y="123"/>
                </a:lnTo>
                <a:lnTo>
                  <a:pt x="1032" y="123"/>
                </a:lnTo>
                <a:close/>
              </a:path>
            </a:pathLst>
          </a:custGeom>
          <a:gradFill>
            <a:gsLst>
              <a:gs pos="29000">
                <a:srgbClr val="254FEB"/>
              </a:gs>
              <a:gs pos="100000">
                <a:srgbClr val="254FEB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2" name="图片 1" descr="操作系统开源创新大赛-logo@2x">
            <a:extLst>
              <a:ext uri="{FF2B5EF4-FFF2-40B4-BE49-F238E27FC236}">
                <a16:creationId xmlns:a16="http://schemas.microsoft.com/office/drawing/2014/main" id="{7931316E-899C-8829-AAA8-E65D20BE2C93}"/>
              </a:ext>
            </a:extLst>
          </p:cNvPr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9519695" y="192582"/>
            <a:ext cx="2400300" cy="873125"/>
          </a:xfrm>
          <a:prstGeom prst="rect">
            <a:avLst/>
          </a:prstGeom>
        </p:spPr>
      </p:pic>
      <p:pic>
        <p:nvPicPr>
          <p:cNvPr id="6" name="图片 5" descr="图标&#10;&#10;描述已自动生成">
            <a:extLst>
              <a:ext uri="{FF2B5EF4-FFF2-40B4-BE49-F238E27FC236}">
                <a16:creationId xmlns:a16="http://schemas.microsoft.com/office/drawing/2014/main" id="{DEF55D87-A870-F88F-45F3-039A97806F65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4042" y="196187"/>
            <a:ext cx="812441" cy="81244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仅标题">
    <p:bg>
      <p:bgPr>
        <a:blipFill rotWithShape="1">
          <a:blip r:embed="rId6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标题 1"/>
          <p:cNvSpPr txBox="1"/>
          <p:nvPr userDrawn="1">
            <p:custDataLst>
              <p:tags r:id="rId1"/>
            </p:custDataLst>
          </p:nvPr>
        </p:nvSpPr>
        <p:spPr>
          <a:xfrm>
            <a:off x="2316480" y="2591380"/>
            <a:ext cx="2661920" cy="838835"/>
          </a:xfrm>
          <a:prstGeom prst="rect">
            <a:avLst/>
          </a:prstGeom>
          <a:noFill/>
        </p:spPr>
        <p:txBody>
          <a:bodyPr vert="horz" wrap="square" lIns="90000" tIns="45720" rIns="91440" bIns="45720" rtlCol="0" anchor="ctr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8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kumimoji="1" lang="en-US" altLang="zh-CN" sz="5400" b="1" cap="none" spc="0" dirty="0">
                <a:ln w="6600">
                  <a:noFill/>
                  <a:prstDash val="solid"/>
                </a:ln>
                <a:solidFill>
                  <a:schemeClr val="bg1"/>
                </a:solidFill>
                <a:effectLst/>
              </a:rPr>
              <a:t>Part 04</a:t>
            </a:r>
          </a:p>
        </p:txBody>
      </p:sp>
      <p:sp>
        <p:nvSpPr>
          <p:cNvPr id="16" name="文本占位符 17"/>
          <p:cNvSpPr>
            <a:spLocks noGrp="1"/>
          </p:cNvSpPr>
          <p:nvPr>
            <p:ph type="body" sz="quarter" idx="13" hasCustomPrompt="1"/>
            <p:custDataLst>
              <p:tags r:id="rId2"/>
            </p:custDataLst>
          </p:nvPr>
        </p:nvSpPr>
        <p:spPr>
          <a:xfrm>
            <a:off x="5192421" y="2453241"/>
            <a:ext cx="4304799" cy="1115113"/>
          </a:xfrm>
        </p:spPr>
        <p:txBody>
          <a:bodyPr lIns="90000" anchor="ctr">
            <a:noAutofit/>
          </a:bodyPr>
          <a:lstStyle>
            <a:lvl1pPr marL="0" indent="0" algn="l">
              <a:buNone/>
              <a:defRPr sz="66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kumimoji="1" lang="zh-CN" altLang="en-US" dirty="0"/>
              <a:t>项目测试</a:t>
            </a:r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4" hasCustomPrompt="1"/>
            <p:custDataLst>
              <p:tags r:id="rId3"/>
            </p:custDataLst>
          </p:nvPr>
        </p:nvSpPr>
        <p:spPr>
          <a:xfrm>
            <a:off x="2330450" y="3770630"/>
            <a:ext cx="7531100" cy="972185"/>
          </a:xfrm>
        </p:spPr>
        <p:txBody>
          <a:bodyPr>
            <a:normAutofit/>
          </a:bodyPr>
          <a:lstStyle>
            <a:lvl1pPr marL="0" indent="0" algn="r">
              <a:lnSpc>
                <a:spcPct val="150000"/>
              </a:lnSpc>
              <a:buNone/>
              <a:defRPr sz="1400">
                <a:solidFill>
                  <a:schemeClr val="bg1"/>
                </a:solidFill>
                <a:latin typeface="+mj-ea"/>
                <a:ea typeface="+mj-ea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kumimoji="1" lang="zh-CN" altLang="en-US" dirty="0"/>
              <a:t>单击编辑文本，文字是您思想的提炼，为了最终演示的良好效果，请尽量言简意赅的阐述观点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80CE54C8-18B7-BF10-4429-B09FA64FC9DC}"/>
              </a:ext>
            </a:extLst>
          </p:cNvPr>
          <p:cNvGrpSpPr/>
          <p:nvPr userDrawn="1"/>
        </p:nvGrpSpPr>
        <p:grpSpPr>
          <a:xfrm>
            <a:off x="272005" y="192582"/>
            <a:ext cx="11647990" cy="873125"/>
            <a:chOff x="272005" y="232342"/>
            <a:chExt cx="11647990" cy="873125"/>
          </a:xfrm>
        </p:grpSpPr>
        <p:pic>
          <p:nvPicPr>
            <p:cNvPr id="6" name="图片 5" descr="操作系统开源创新大赛-logo@2x">
              <a:extLst>
                <a:ext uri="{FF2B5EF4-FFF2-40B4-BE49-F238E27FC236}">
                  <a16:creationId xmlns:a16="http://schemas.microsoft.com/office/drawing/2014/main" id="{787949FE-984E-3657-3F1B-E8464A1E5DE7}"/>
                </a:ext>
              </a:extLst>
            </p:cNvPr>
            <p:cNvPicPr>
              <a:picLocks noChangeAspect="1"/>
            </p:cNvPicPr>
            <p:nvPr userDrawn="1">
              <p:custDataLst>
                <p:tags r:id="rId4"/>
              </p:custDataLst>
            </p:nvPr>
          </p:nvPicPr>
          <p:blipFill>
            <a:blip r:embed="rId7"/>
            <a:stretch>
              <a:fillRect/>
            </a:stretch>
          </p:blipFill>
          <p:spPr>
            <a:xfrm>
              <a:off x="9519695" y="232342"/>
              <a:ext cx="2400300" cy="873125"/>
            </a:xfrm>
            <a:prstGeom prst="rect">
              <a:avLst/>
            </a:prstGeom>
          </p:spPr>
        </p:pic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DB253A87-865B-1F46-9668-AF01105CD76D}"/>
                </a:ext>
              </a:extLst>
            </p:cNvPr>
            <p:cNvSpPr txBox="1"/>
            <p:nvPr userDrawn="1"/>
          </p:nvSpPr>
          <p:spPr>
            <a:xfrm>
              <a:off x="272005" y="304413"/>
              <a:ext cx="3619059" cy="7289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800" b="1" dirty="0">
                  <a:solidFill>
                    <a:schemeClr val="bg1"/>
                  </a:solidFill>
                  <a:latin typeface="方正粗黑宋简体" panose="02000000000000000000" pitchFamily="2" charset="-122"/>
                  <a:ea typeface="方正粗黑宋简体" panose="02000000000000000000" pitchFamily="2" charset="-122"/>
                </a:rPr>
                <a:t>“中国数谷</a:t>
              </a:r>
              <a:r>
                <a:rPr lang="en-US" altLang="zh-CN" sz="1800" b="1" dirty="0">
                  <a:solidFill>
                    <a:schemeClr val="bg1"/>
                  </a:solidFill>
                  <a:latin typeface="方正粗黑宋简体" panose="02000000000000000000" pitchFamily="2" charset="-122"/>
                  <a:ea typeface="方正粗黑宋简体" panose="02000000000000000000" pitchFamily="2" charset="-122"/>
                </a:rPr>
                <a:t>·</a:t>
              </a:r>
              <a:r>
                <a:rPr lang="zh-CN" altLang="en-US" sz="1800" b="1" dirty="0">
                  <a:solidFill>
                    <a:schemeClr val="bg1"/>
                  </a:solidFill>
                  <a:latin typeface="方正粗黑宋简体" panose="02000000000000000000" pitchFamily="2" charset="-122"/>
                  <a:ea typeface="方正粗黑宋简体" panose="02000000000000000000" pitchFamily="2" charset="-122"/>
                </a:rPr>
                <a:t>华为杯”第二届中国</a:t>
              </a:r>
              <a:endParaRPr lang="en-US" altLang="zh-CN" sz="1800" b="1" dirty="0">
                <a:solidFill>
                  <a:schemeClr val="bg1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endParaRPr>
            </a:p>
            <a:p>
              <a:pPr algn="ctr">
                <a:lnSpc>
                  <a:spcPct val="120000"/>
                </a:lnSpc>
              </a:pPr>
              <a:r>
                <a:rPr lang="zh-CN" altLang="en-US" sz="1800" b="1" dirty="0">
                  <a:solidFill>
                    <a:schemeClr val="bg1"/>
                  </a:solidFill>
                  <a:latin typeface="方正粗黑宋简体" panose="02000000000000000000" pitchFamily="2" charset="-122"/>
                  <a:ea typeface="方正粗黑宋简体" panose="02000000000000000000" pitchFamily="2" charset="-122"/>
                </a:rPr>
                <a:t>研究生操作系统</a:t>
              </a:r>
              <a:r>
                <a:rPr lang="zh-CN" altLang="en-US" sz="1800" b="1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方正粗黑宋简体" panose="02000000000000000000" pitchFamily="2" charset="-122"/>
                  <a:ea typeface="方正粗黑宋简体" panose="02000000000000000000" pitchFamily="2" charset="-122"/>
                </a:rPr>
                <a:t>开</a:t>
              </a:r>
              <a:r>
                <a:rPr lang="zh-CN" altLang="en-US" sz="1800" b="1" dirty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方正粗黑宋简体" panose="02000000000000000000" pitchFamily="2" charset="-122"/>
                  <a:ea typeface="方正粗黑宋简体" panose="02000000000000000000" pitchFamily="2" charset="-122"/>
                </a:rPr>
                <a:t>源</a:t>
              </a:r>
              <a:r>
                <a:rPr lang="zh-CN" altLang="en-US" sz="1800" b="1" dirty="0">
                  <a:solidFill>
                    <a:srgbClr val="F87F08"/>
                  </a:solidFill>
                  <a:latin typeface="方正粗黑宋简体" panose="02000000000000000000" pitchFamily="2" charset="-122"/>
                  <a:ea typeface="方正粗黑宋简体" panose="02000000000000000000" pitchFamily="2" charset="-122"/>
                </a:rPr>
                <a:t>创</a:t>
              </a:r>
              <a:r>
                <a:rPr lang="zh-CN" altLang="en-US" sz="1800" b="1" dirty="0">
                  <a:solidFill>
                    <a:srgbClr val="08F1F4"/>
                  </a:solidFill>
                  <a:latin typeface="方正粗黑宋简体" panose="02000000000000000000" pitchFamily="2" charset="-122"/>
                  <a:ea typeface="方正粗黑宋简体" panose="02000000000000000000" pitchFamily="2" charset="-122"/>
                </a:rPr>
                <a:t>新</a:t>
              </a:r>
              <a:r>
                <a:rPr lang="zh-CN" altLang="en-US" sz="1800" b="1" dirty="0">
                  <a:solidFill>
                    <a:schemeClr val="bg1"/>
                  </a:solidFill>
                  <a:latin typeface="方正粗黑宋简体" panose="02000000000000000000" pitchFamily="2" charset="-122"/>
                  <a:ea typeface="方正粗黑宋简体" panose="02000000000000000000" pitchFamily="2" charset="-122"/>
                </a:rPr>
                <a:t>大赛</a:t>
              </a:r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仅标题">
    <p:bg>
      <p:bgPr>
        <a:solidFill>
          <a:srgbClr val="F0F5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00916-396A-A444-B6A6-572F44C7530F}" type="datetimeFigureOut">
              <a:rPr kumimoji="1" lang="zh-CN" altLang="en-US" smtClean="0"/>
              <a:t>2025/9/10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6D65-86F8-1345-A972-51E3FE9D2458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529218" y="1445886"/>
            <a:ext cx="11133563" cy="4622027"/>
          </a:xfrm>
        </p:spPr>
        <p:txBody>
          <a:bodyPr/>
          <a:lstStyle>
            <a:lvl1pPr>
              <a:defRPr b="0" i="0">
                <a:solidFill>
                  <a:srgbClr val="090509"/>
                </a:solidFill>
                <a:latin typeface="+mn-ea"/>
                <a:ea typeface="+mn-ea"/>
              </a:defRPr>
            </a:lvl1pPr>
            <a:lvl2pPr>
              <a:defRPr b="0" i="0">
                <a:solidFill>
                  <a:srgbClr val="090509"/>
                </a:solidFill>
                <a:latin typeface="+mn-ea"/>
                <a:ea typeface="+mn-ea"/>
              </a:defRPr>
            </a:lvl2pPr>
            <a:lvl3pPr>
              <a:defRPr b="0" i="0">
                <a:solidFill>
                  <a:srgbClr val="090509"/>
                </a:solidFill>
                <a:latin typeface="+mn-ea"/>
                <a:ea typeface="+mn-ea"/>
              </a:defRPr>
            </a:lvl3pPr>
            <a:lvl4pPr>
              <a:defRPr b="0" i="0">
                <a:solidFill>
                  <a:srgbClr val="090509"/>
                </a:solidFill>
                <a:latin typeface="+mn-ea"/>
                <a:ea typeface="+mn-ea"/>
              </a:defRPr>
            </a:lvl4pPr>
            <a:lvl5pPr>
              <a:defRPr b="0" i="0">
                <a:solidFill>
                  <a:srgbClr val="090509"/>
                </a:solidFill>
                <a:latin typeface="+mn-ea"/>
                <a:ea typeface="+mn-ea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任意形状 24"/>
          <p:cNvSpPr/>
          <p:nvPr userDrawn="1">
            <p:custDataLst>
              <p:tags r:id="rId1"/>
            </p:custDataLst>
          </p:nvPr>
        </p:nvSpPr>
        <p:spPr>
          <a:xfrm>
            <a:off x="1" y="6533215"/>
            <a:ext cx="12192553" cy="214286"/>
          </a:xfrm>
          <a:custGeom>
            <a:avLst/>
            <a:gdLst>
              <a:gd name="connsiteX0" fmla="*/ 12080953 w 12192553"/>
              <a:gd name="connsiteY0" fmla="*/ 0 h 214286"/>
              <a:gd name="connsiteX1" fmla="*/ 12192553 w 12192553"/>
              <a:gd name="connsiteY1" fmla="*/ 0 h 214286"/>
              <a:gd name="connsiteX2" fmla="*/ 12192553 w 12192553"/>
              <a:gd name="connsiteY2" fmla="*/ 214286 h 214286"/>
              <a:gd name="connsiteX3" fmla="*/ 12080953 w 12192553"/>
              <a:gd name="connsiteY3" fmla="*/ 214286 h 214286"/>
              <a:gd name="connsiteX4" fmla="*/ 11883483 w 12192553"/>
              <a:gd name="connsiteY4" fmla="*/ 0 h 214286"/>
              <a:gd name="connsiteX5" fmla="*/ 11995083 w 12192553"/>
              <a:gd name="connsiteY5" fmla="*/ 0 h 214286"/>
              <a:gd name="connsiteX6" fmla="*/ 11995083 w 12192553"/>
              <a:gd name="connsiteY6" fmla="*/ 214286 h 214286"/>
              <a:gd name="connsiteX7" fmla="*/ 11883483 w 12192553"/>
              <a:gd name="connsiteY7" fmla="*/ 214286 h 214286"/>
              <a:gd name="connsiteX8" fmla="*/ 11686013 w 12192553"/>
              <a:gd name="connsiteY8" fmla="*/ 0 h 214286"/>
              <a:gd name="connsiteX9" fmla="*/ 11797613 w 12192553"/>
              <a:gd name="connsiteY9" fmla="*/ 0 h 214286"/>
              <a:gd name="connsiteX10" fmla="*/ 11797613 w 12192553"/>
              <a:gd name="connsiteY10" fmla="*/ 214286 h 214286"/>
              <a:gd name="connsiteX11" fmla="*/ 11686013 w 12192553"/>
              <a:gd name="connsiteY11" fmla="*/ 214286 h 214286"/>
              <a:gd name="connsiteX12" fmla="*/ 0 w 12192553"/>
              <a:gd name="connsiteY12" fmla="*/ 0 h 214286"/>
              <a:gd name="connsiteX13" fmla="*/ 11588399 w 12192553"/>
              <a:gd name="connsiteY13" fmla="*/ 0 h 214286"/>
              <a:gd name="connsiteX14" fmla="*/ 11588399 w 12192553"/>
              <a:gd name="connsiteY14" fmla="*/ 214286 h 214286"/>
              <a:gd name="connsiteX15" fmla="*/ 0 w 12192553"/>
              <a:gd name="connsiteY15" fmla="*/ 214286 h 214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553" h="214286">
                <a:moveTo>
                  <a:pt x="12080953" y="0"/>
                </a:moveTo>
                <a:lnTo>
                  <a:pt x="12192553" y="0"/>
                </a:lnTo>
                <a:lnTo>
                  <a:pt x="12192553" y="214286"/>
                </a:lnTo>
                <a:lnTo>
                  <a:pt x="12080953" y="214286"/>
                </a:lnTo>
                <a:close/>
                <a:moveTo>
                  <a:pt x="11883483" y="0"/>
                </a:moveTo>
                <a:lnTo>
                  <a:pt x="11995083" y="0"/>
                </a:lnTo>
                <a:lnTo>
                  <a:pt x="11995083" y="214286"/>
                </a:lnTo>
                <a:lnTo>
                  <a:pt x="11883483" y="214286"/>
                </a:lnTo>
                <a:close/>
                <a:moveTo>
                  <a:pt x="11686013" y="0"/>
                </a:moveTo>
                <a:lnTo>
                  <a:pt x="11797613" y="0"/>
                </a:lnTo>
                <a:lnTo>
                  <a:pt x="11797613" y="214286"/>
                </a:lnTo>
                <a:lnTo>
                  <a:pt x="11686013" y="214286"/>
                </a:lnTo>
                <a:close/>
                <a:moveTo>
                  <a:pt x="0" y="0"/>
                </a:moveTo>
                <a:lnTo>
                  <a:pt x="11588399" y="0"/>
                </a:lnTo>
                <a:lnTo>
                  <a:pt x="11588399" y="214286"/>
                </a:lnTo>
                <a:lnTo>
                  <a:pt x="0" y="214286"/>
                </a:lnTo>
                <a:close/>
              </a:path>
            </a:pathLst>
          </a:custGeom>
          <a:gradFill>
            <a:gsLst>
              <a:gs pos="100000">
                <a:srgbClr val="642FFF"/>
              </a:gs>
              <a:gs pos="0">
                <a:srgbClr val="254FEB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12" name="标题 1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528955" y="522605"/>
            <a:ext cx="7624445" cy="491490"/>
          </a:xfrm>
        </p:spPr>
        <p:txBody>
          <a:bodyPr wrap="square" anchor="ctr" anchorCtr="0">
            <a:sp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zh-CN" altLang="en-US" sz="2600" b="1" kern="1200" dirty="0">
                <a:solidFill>
                  <a:srgbClr val="254FEB"/>
                </a:solidFill>
                <a:effectLst/>
                <a:latin typeface="思源黑体 Heavy" panose="020B0A00000000000000" pitchFamily="34" charset="-122"/>
                <a:ea typeface="思源黑体 Heavy" panose="020B0A00000000000000" pitchFamily="34" charset="-122"/>
                <a:cs typeface="+mj-cs"/>
              </a:defRPr>
            </a:lvl1pPr>
          </a:lstStyle>
          <a:p>
            <a:r>
              <a:rPr lang="en-US" altLang="zh-CN" dirty="0"/>
              <a:t>4.1 </a:t>
            </a:r>
            <a:r>
              <a:rPr lang="zh-CN" altLang="en-US" dirty="0"/>
              <a:t>项目测试结果说明</a:t>
            </a:r>
          </a:p>
        </p:txBody>
      </p:sp>
      <p:sp>
        <p:nvSpPr>
          <p:cNvPr id="10" name="任意多边形 9"/>
          <p:cNvSpPr/>
          <p:nvPr userDrawn="1">
            <p:custDataLst>
              <p:tags r:id="rId3"/>
            </p:custDataLst>
          </p:nvPr>
        </p:nvSpPr>
        <p:spPr>
          <a:xfrm>
            <a:off x="589280" y="1022985"/>
            <a:ext cx="793750" cy="78105"/>
          </a:xfrm>
          <a:custGeom>
            <a:avLst/>
            <a:gdLst>
              <a:gd name="adj" fmla="val 84552"/>
              <a:gd name="maxAdj" fmla="*/ 100000 w ss"/>
              <a:gd name="a" fmla="pin 0 adj maxAdj"/>
              <a:gd name="x1" fmla="*/ ss a 200000"/>
              <a:gd name="x2" fmla="*/ ss a 100000"/>
              <a:gd name="x6" fmla="+- r 0 x1"/>
              <a:gd name="x5" fmla="+- r 0 x2"/>
              <a:gd name="x3" fmla="*/ x5 1 2"/>
              <a:gd name="x4" fmla="+- r 0 x3"/>
              <a:gd name="il" fmla="*/ wd2 a maxAdj"/>
              <a:gd name="q1" fmla="*/ 5 a maxAdj"/>
              <a:gd name="q2" fmla="+/ 1 q1 12"/>
              <a:gd name="il-1" fmla="*/ q2 w 1"/>
              <a:gd name="it" fmla="*/ q2 h 1"/>
              <a:gd name="ir" fmla="+- r 0 il-1"/>
              <a:gd name="ib" fmla="+- b 0 it"/>
              <a:gd name="q3" fmla="*/ h hc x2"/>
              <a:gd name="y1" fmla="pin 0 q3 h"/>
              <a:gd name="y2" fmla="+- b 0 y1"/>
            </a:gdLst>
            <a:ahLst/>
            <a:cxnLst>
              <a:cxn ang="3">
                <a:pos x="hc" y="y2"/>
              </a:cxn>
              <a:cxn ang="3">
                <a:pos x="x4" y="t"/>
              </a:cxn>
              <a:cxn ang="0">
                <a:pos x="x6" y="vc"/>
              </a:cxn>
              <a:cxn ang="cd4">
                <a:pos x="x3" y="b"/>
              </a:cxn>
              <a:cxn ang="cd4">
                <a:pos x="hc" y="y1"/>
              </a:cxn>
              <a:cxn ang="cd2">
                <a:pos x="x1" y="vc"/>
              </a:cxn>
            </a:cxnLst>
            <a:rect l="l" t="t" r="r" b="b"/>
            <a:pathLst>
              <a:path w="1250" h="123">
                <a:moveTo>
                  <a:pt x="0" y="123"/>
                </a:moveTo>
                <a:lnTo>
                  <a:pt x="104" y="0"/>
                </a:lnTo>
                <a:lnTo>
                  <a:pt x="218" y="0"/>
                </a:lnTo>
                <a:lnTo>
                  <a:pt x="114" y="123"/>
                </a:lnTo>
                <a:lnTo>
                  <a:pt x="0" y="123"/>
                </a:lnTo>
                <a:close/>
                <a:moveTo>
                  <a:pt x="172" y="123"/>
                </a:moveTo>
                <a:lnTo>
                  <a:pt x="276" y="0"/>
                </a:lnTo>
                <a:lnTo>
                  <a:pt x="390" y="0"/>
                </a:lnTo>
                <a:lnTo>
                  <a:pt x="286" y="123"/>
                </a:lnTo>
                <a:lnTo>
                  <a:pt x="172" y="123"/>
                </a:lnTo>
                <a:close/>
                <a:moveTo>
                  <a:pt x="344" y="123"/>
                </a:moveTo>
                <a:lnTo>
                  <a:pt x="448" y="0"/>
                </a:lnTo>
                <a:lnTo>
                  <a:pt x="562" y="0"/>
                </a:lnTo>
                <a:lnTo>
                  <a:pt x="458" y="123"/>
                </a:lnTo>
                <a:lnTo>
                  <a:pt x="344" y="123"/>
                </a:lnTo>
                <a:close/>
                <a:moveTo>
                  <a:pt x="516" y="123"/>
                </a:moveTo>
                <a:lnTo>
                  <a:pt x="620" y="0"/>
                </a:lnTo>
                <a:lnTo>
                  <a:pt x="734" y="0"/>
                </a:lnTo>
                <a:lnTo>
                  <a:pt x="630" y="123"/>
                </a:lnTo>
                <a:lnTo>
                  <a:pt x="516" y="123"/>
                </a:lnTo>
                <a:close/>
                <a:moveTo>
                  <a:pt x="688" y="123"/>
                </a:moveTo>
                <a:lnTo>
                  <a:pt x="792" y="0"/>
                </a:lnTo>
                <a:lnTo>
                  <a:pt x="906" y="0"/>
                </a:lnTo>
                <a:lnTo>
                  <a:pt x="802" y="123"/>
                </a:lnTo>
                <a:lnTo>
                  <a:pt x="688" y="123"/>
                </a:lnTo>
                <a:close/>
                <a:moveTo>
                  <a:pt x="860" y="123"/>
                </a:moveTo>
                <a:lnTo>
                  <a:pt x="964" y="0"/>
                </a:lnTo>
                <a:lnTo>
                  <a:pt x="1078" y="0"/>
                </a:lnTo>
                <a:lnTo>
                  <a:pt x="974" y="123"/>
                </a:lnTo>
                <a:lnTo>
                  <a:pt x="860" y="123"/>
                </a:lnTo>
                <a:close/>
                <a:moveTo>
                  <a:pt x="1032" y="123"/>
                </a:moveTo>
                <a:lnTo>
                  <a:pt x="1136" y="0"/>
                </a:lnTo>
                <a:lnTo>
                  <a:pt x="1250" y="0"/>
                </a:lnTo>
                <a:lnTo>
                  <a:pt x="1146" y="123"/>
                </a:lnTo>
                <a:lnTo>
                  <a:pt x="1032" y="123"/>
                </a:lnTo>
                <a:close/>
              </a:path>
            </a:pathLst>
          </a:custGeom>
          <a:gradFill>
            <a:gsLst>
              <a:gs pos="29000">
                <a:srgbClr val="254FEB"/>
              </a:gs>
              <a:gs pos="100000">
                <a:srgbClr val="254FEB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2" name="图片 1" descr="操作系统开源创新大赛-logo@2x">
            <a:extLst>
              <a:ext uri="{FF2B5EF4-FFF2-40B4-BE49-F238E27FC236}">
                <a16:creationId xmlns:a16="http://schemas.microsoft.com/office/drawing/2014/main" id="{A443DD16-977B-FCE9-F5C5-DBD9BDAC535B}"/>
              </a:ext>
            </a:extLst>
          </p:cNvPr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9519695" y="192582"/>
            <a:ext cx="2400300" cy="873125"/>
          </a:xfrm>
          <a:prstGeom prst="rect">
            <a:avLst/>
          </a:prstGeom>
        </p:spPr>
      </p:pic>
      <p:pic>
        <p:nvPicPr>
          <p:cNvPr id="6" name="图片 5" descr="图标&#10;&#10;描述已自动生成">
            <a:extLst>
              <a:ext uri="{FF2B5EF4-FFF2-40B4-BE49-F238E27FC236}">
                <a16:creationId xmlns:a16="http://schemas.microsoft.com/office/drawing/2014/main" id="{F18448B8-4388-5293-53AB-7E03CFA07C87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4042" y="196187"/>
            <a:ext cx="812441" cy="81244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仅标题">
    <p:bg>
      <p:bgPr>
        <a:blipFill rotWithShape="1">
          <a:blip r:embed="rId5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00916-396A-A444-B6A6-572F44C7530F}" type="datetimeFigureOut">
              <a:rPr kumimoji="1" lang="zh-CN" altLang="en-US" smtClean="0"/>
              <a:t>2025/9/10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6D65-86F8-1345-A972-51E3FE9D2458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15" name="标题 1"/>
          <p:cNvSpPr txBox="1"/>
          <p:nvPr userDrawn="1">
            <p:custDataLst>
              <p:tags r:id="rId1"/>
            </p:custDataLst>
          </p:nvPr>
        </p:nvSpPr>
        <p:spPr>
          <a:xfrm>
            <a:off x="2316480" y="2591380"/>
            <a:ext cx="2661920" cy="838835"/>
          </a:xfrm>
          <a:prstGeom prst="rect">
            <a:avLst/>
          </a:prstGeom>
          <a:noFill/>
        </p:spPr>
        <p:txBody>
          <a:bodyPr vert="horz" wrap="square" lIns="90000" tIns="45720" rIns="91440" bIns="45720" rtlCol="0" anchor="ctr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8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kumimoji="1" lang="en-US" altLang="zh-CN" sz="5400" b="1" cap="none" spc="0" dirty="0">
                <a:ln w="6600">
                  <a:noFill/>
                  <a:prstDash val="solid"/>
                </a:ln>
                <a:solidFill>
                  <a:schemeClr val="bg1"/>
                </a:solidFill>
                <a:effectLst/>
              </a:rPr>
              <a:t>Part 05</a:t>
            </a:r>
          </a:p>
        </p:txBody>
      </p:sp>
      <p:sp>
        <p:nvSpPr>
          <p:cNvPr id="16" name="文本占位符 17"/>
          <p:cNvSpPr>
            <a:spLocks noGrp="1"/>
          </p:cNvSpPr>
          <p:nvPr>
            <p:ph type="body" sz="quarter" idx="13" hasCustomPrompt="1"/>
            <p:custDataLst>
              <p:tags r:id="rId2"/>
            </p:custDataLst>
          </p:nvPr>
        </p:nvSpPr>
        <p:spPr>
          <a:xfrm>
            <a:off x="5192421" y="2453241"/>
            <a:ext cx="4304799" cy="1115113"/>
          </a:xfrm>
        </p:spPr>
        <p:txBody>
          <a:bodyPr lIns="90000" anchor="ctr">
            <a:noAutofit/>
          </a:bodyPr>
          <a:lstStyle>
            <a:lvl1pPr marL="0" indent="0" algn="l">
              <a:buNone/>
              <a:defRPr sz="6600" b="1">
                <a:solidFill>
                  <a:schemeClr val="bg1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defRPr>
            </a:lvl1pPr>
          </a:lstStyle>
          <a:p>
            <a:pPr lvl="0"/>
            <a:r>
              <a:rPr kumimoji="1" lang="zh-CN" altLang="en-US" dirty="0"/>
              <a:t>作品演示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71C51F37-21B5-6CA9-6885-B58DD5F04C59}"/>
              </a:ext>
            </a:extLst>
          </p:cNvPr>
          <p:cNvGrpSpPr/>
          <p:nvPr userDrawn="1"/>
        </p:nvGrpSpPr>
        <p:grpSpPr>
          <a:xfrm>
            <a:off x="272005" y="192582"/>
            <a:ext cx="11647990" cy="873125"/>
            <a:chOff x="272005" y="232342"/>
            <a:chExt cx="11647990" cy="873125"/>
          </a:xfrm>
        </p:grpSpPr>
        <p:pic>
          <p:nvPicPr>
            <p:cNvPr id="6" name="图片 5" descr="操作系统开源创新大赛-logo@2x">
              <a:extLst>
                <a:ext uri="{FF2B5EF4-FFF2-40B4-BE49-F238E27FC236}">
                  <a16:creationId xmlns:a16="http://schemas.microsoft.com/office/drawing/2014/main" id="{70A1C971-F9C0-D0A4-4DFE-A171A23E1703}"/>
                </a:ext>
              </a:extLst>
            </p:cNvPr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>
            <a:blip r:embed="rId6"/>
            <a:stretch>
              <a:fillRect/>
            </a:stretch>
          </p:blipFill>
          <p:spPr>
            <a:xfrm>
              <a:off x="9519695" y="232342"/>
              <a:ext cx="2400300" cy="873125"/>
            </a:xfrm>
            <a:prstGeom prst="rect">
              <a:avLst/>
            </a:prstGeom>
          </p:spPr>
        </p:pic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7357C919-A4D3-C07D-776E-1D7218BAF417}"/>
                </a:ext>
              </a:extLst>
            </p:cNvPr>
            <p:cNvSpPr txBox="1"/>
            <p:nvPr userDrawn="1"/>
          </p:nvSpPr>
          <p:spPr>
            <a:xfrm>
              <a:off x="272005" y="304413"/>
              <a:ext cx="3619059" cy="7289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800" b="1" dirty="0">
                  <a:solidFill>
                    <a:schemeClr val="bg1"/>
                  </a:solidFill>
                  <a:latin typeface="方正粗黑宋简体" panose="02000000000000000000" pitchFamily="2" charset="-122"/>
                  <a:ea typeface="方正粗黑宋简体" panose="02000000000000000000" pitchFamily="2" charset="-122"/>
                </a:rPr>
                <a:t>“中国数谷</a:t>
              </a:r>
              <a:r>
                <a:rPr lang="en-US" altLang="zh-CN" sz="1800" b="1" dirty="0">
                  <a:solidFill>
                    <a:schemeClr val="bg1"/>
                  </a:solidFill>
                  <a:latin typeface="方正粗黑宋简体" panose="02000000000000000000" pitchFamily="2" charset="-122"/>
                  <a:ea typeface="方正粗黑宋简体" panose="02000000000000000000" pitchFamily="2" charset="-122"/>
                </a:rPr>
                <a:t>·</a:t>
              </a:r>
              <a:r>
                <a:rPr lang="zh-CN" altLang="en-US" sz="1800" b="1" dirty="0">
                  <a:solidFill>
                    <a:schemeClr val="bg1"/>
                  </a:solidFill>
                  <a:latin typeface="方正粗黑宋简体" panose="02000000000000000000" pitchFamily="2" charset="-122"/>
                  <a:ea typeface="方正粗黑宋简体" panose="02000000000000000000" pitchFamily="2" charset="-122"/>
                </a:rPr>
                <a:t>华为杯”第二届中国</a:t>
              </a:r>
              <a:endParaRPr lang="en-US" altLang="zh-CN" sz="1800" b="1" dirty="0">
                <a:solidFill>
                  <a:schemeClr val="bg1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endParaRPr>
            </a:p>
            <a:p>
              <a:pPr algn="ctr">
                <a:lnSpc>
                  <a:spcPct val="120000"/>
                </a:lnSpc>
              </a:pPr>
              <a:r>
                <a:rPr lang="zh-CN" altLang="en-US" sz="1800" b="1" dirty="0">
                  <a:solidFill>
                    <a:schemeClr val="bg1"/>
                  </a:solidFill>
                  <a:latin typeface="方正粗黑宋简体" panose="02000000000000000000" pitchFamily="2" charset="-122"/>
                  <a:ea typeface="方正粗黑宋简体" panose="02000000000000000000" pitchFamily="2" charset="-122"/>
                </a:rPr>
                <a:t>研究生操作系统</a:t>
              </a:r>
              <a:r>
                <a:rPr lang="zh-CN" altLang="en-US" sz="1800" b="1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方正粗黑宋简体" panose="02000000000000000000" pitchFamily="2" charset="-122"/>
                  <a:ea typeface="方正粗黑宋简体" panose="02000000000000000000" pitchFamily="2" charset="-122"/>
                </a:rPr>
                <a:t>开</a:t>
              </a:r>
              <a:r>
                <a:rPr lang="zh-CN" altLang="en-US" sz="1800" b="1" dirty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方正粗黑宋简体" panose="02000000000000000000" pitchFamily="2" charset="-122"/>
                  <a:ea typeface="方正粗黑宋简体" panose="02000000000000000000" pitchFamily="2" charset="-122"/>
                </a:rPr>
                <a:t>源</a:t>
              </a:r>
              <a:r>
                <a:rPr lang="zh-CN" altLang="en-US" sz="1800" b="1" dirty="0">
                  <a:solidFill>
                    <a:srgbClr val="F87F08"/>
                  </a:solidFill>
                  <a:latin typeface="方正粗黑宋简体" panose="02000000000000000000" pitchFamily="2" charset="-122"/>
                  <a:ea typeface="方正粗黑宋简体" panose="02000000000000000000" pitchFamily="2" charset="-122"/>
                </a:rPr>
                <a:t>创</a:t>
              </a:r>
              <a:r>
                <a:rPr lang="zh-CN" altLang="en-US" sz="1800" b="1" dirty="0">
                  <a:solidFill>
                    <a:srgbClr val="08F1F4"/>
                  </a:solidFill>
                  <a:latin typeface="方正粗黑宋简体" panose="02000000000000000000" pitchFamily="2" charset="-122"/>
                  <a:ea typeface="方正粗黑宋简体" panose="02000000000000000000" pitchFamily="2" charset="-122"/>
                </a:rPr>
                <a:t>新</a:t>
              </a:r>
              <a:r>
                <a:rPr lang="zh-CN" altLang="en-US" sz="1800" b="1" dirty="0">
                  <a:solidFill>
                    <a:schemeClr val="bg1"/>
                  </a:solidFill>
                  <a:latin typeface="方正粗黑宋简体" panose="02000000000000000000" pitchFamily="2" charset="-122"/>
                  <a:ea typeface="方正粗黑宋简体" panose="02000000000000000000" pitchFamily="2" charset="-122"/>
                </a:rPr>
                <a:t>大赛</a:t>
              </a:r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仅标题">
    <p:bg>
      <p:bgPr>
        <a:solidFill>
          <a:srgbClr val="F0F5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00916-396A-A444-B6A6-572F44C7530F}" type="datetimeFigureOut">
              <a:rPr kumimoji="1" lang="zh-CN" altLang="en-US" smtClean="0"/>
              <a:t>2025/9/10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6D65-86F8-1345-A972-51E3FE9D2458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6" name="媒体占位符 5"/>
          <p:cNvSpPr>
            <a:spLocks noGrp="1"/>
          </p:cNvSpPr>
          <p:nvPr>
            <p:ph type="media" sz="quarter" idx="15"/>
          </p:nvPr>
        </p:nvSpPr>
        <p:spPr>
          <a:xfrm>
            <a:off x="529218" y="1419861"/>
            <a:ext cx="11133563" cy="4648052"/>
          </a:xfrm>
        </p:spPr>
        <p:txBody>
          <a:bodyPr/>
          <a:lstStyle>
            <a:lvl1pPr>
              <a:defRPr b="0" i="0">
                <a:solidFill>
                  <a:srgbClr val="090509"/>
                </a:solidFill>
                <a:latin typeface="+mn-ea"/>
                <a:ea typeface="+mn-ea"/>
              </a:defRPr>
            </a:lvl1pPr>
          </a:lstStyle>
          <a:p>
            <a:endParaRPr kumimoji="1" lang="zh-CN" altLang="en-US"/>
          </a:p>
        </p:txBody>
      </p:sp>
      <p:sp>
        <p:nvSpPr>
          <p:cNvPr id="8" name="任意形状 24"/>
          <p:cNvSpPr/>
          <p:nvPr userDrawn="1">
            <p:custDataLst>
              <p:tags r:id="rId1"/>
            </p:custDataLst>
          </p:nvPr>
        </p:nvSpPr>
        <p:spPr>
          <a:xfrm>
            <a:off x="1" y="6533215"/>
            <a:ext cx="12192553" cy="214286"/>
          </a:xfrm>
          <a:custGeom>
            <a:avLst/>
            <a:gdLst>
              <a:gd name="connsiteX0" fmla="*/ 12080953 w 12192553"/>
              <a:gd name="connsiteY0" fmla="*/ 0 h 214286"/>
              <a:gd name="connsiteX1" fmla="*/ 12192553 w 12192553"/>
              <a:gd name="connsiteY1" fmla="*/ 0 h 214286"/>
              <a:gd name="connsiteX2" fmla="*/ 12192553 w 12192553"/>
              <a:gd name="connsiteY2" fmla="*/ 214286 h 214286"/>
              <a:gd name="connsiteX3" fmla="*/ 12080953 w 12192553"/>
              <a:gd name="connsiteY3" fmla="*/ 214286 h 214286"/>
              <a:gd name="connsiteX4" fmla="*/ 11883483 w 12192553"/>
              <a:gd name="connsiteY4" fmla="*/ 0 h 214286"/>
              <a:gd name="connsiteX5" fmla="*/ 11995083 w 12192553"/>
              <a:gd name="connsiteY5" fmla="*/ 0 h 214286"/>
              <a:gd name="connsiteX6" fmla="*/ 11995083 w 12192553"/>
              <a:gd name="connsiteY6" fmla="*/ 214286 h 214286"/>
              <a:gd name="connsiteX7" fmla="*/ 11883483 w 12192553"/>
              <a:gd name="connsiteY7" fmla="*/ 214286 h 214286"/>
              <a:gd name="connsiteX8" fmla="*/ 11686013 w 12192553"/>
              <a:gd name="connsiteY8" fmla="*/ 0 h 214286"/>
              <a:gd name="connsiteX9" fmla="*/ 11797613 w 12192553"/>
              <a:gd name="connsiteY9" fmla="*/ 0 h 214286"/>
              <a:gd name="connsiteX10" fmla="*/ 11797613 w 12192553"/>
              <a:gd name="connsiteY10" fmla="*/ 214286 h 214286"/>
              <a:gd name="connsiteX11" fmla="*/ 11686013 w 12192553"/>
              <a:gd name="connsiteY11" fmla="*/ 214286 h 214286"/>
              <a:gd name="connsiteX12" fmla="*/ 0 w 12192553"/>
              <a:gd name="connsiteY12" fmla="*/ 0 h 214286"/>
              <a:gd name="connsiteX13" fmla="*/ 11588399 w 12192553"/>
              <a:gd name="connsiteY13" fmla="*/ 0 h 214286"/>
              <a:gd name="connsiteX14" fmla="*/ 11588399 w 12192553"/>
              <a:gd name="connsiteY14" fmla="*/ 214286 h 214286"/>
              <a:gd name="connsiteX15" fmla="*/ 0 w 12192553"/>
              <a:gd name="connsiteY15" fmla="*/ 214286 h 214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553" h="214286">
                <a:moveTo>
                  <a:pt x="12080953" y="0"/>
                </a:moveTo>
                <a:lnTo>
                  <a:pt x="12192553" y="0"/>
                </a:lnTo>
                <a:lnTo>
                  <a:pt x="12192553" y="214286"/>
                </a:lnTo>
                <a:lnTo>
                  <a:pt x="12080953" y="214286"/>
                </a:lnTo>
                <a:close/>
                <a:moveTo>
                  <a:pt x="11883483" y="0"/>
                </a:moveTo>
                <a:lnTo>
                  <a:pt x="11995083" y="0"/>
                </a:lnTo>
                <a:lnTo>
                  <a:pt x="11995083" y="214286"/>
                </a:lnTo>
                <a:lnTo>
                  <a:pt x="11883483" y="214286"/>
                </a:lnTo>
                <a:close/>
                <a:moveTo>
                  <a:pt x="11686013" y="0"/>
                </a:moveTo>
                <a:lnTo>
                  <a:pt x="11797613" y="0"/>
                </a:lnTo>
                <a:lnTo>
                  <a:pt x="11797613" y="214286"/>
                </a:lnTo>
                <a:lnTo>
                  <a:pt x="11686013" y="214286"/>
                </a:lnTo>
                <a:close/>
                <a:moveTo>
                  <a:pt x="0" y="0"/>
                </a:moveTo>
                <a:lnTo>
                  <a:pt x="11588399" y="0"/>
                </a:lnTo>
                <a:lnTo>
                  <a:pt x="11588399" y="214286"/>
                </a:lnTo>
                <a:lnTo>
                  <a:pt x="0" y="214286"/>
                </a:lnTo>
                <a:close/>
              </a:path>
            </a:pathLst>
          </a:custGeom>
          <a:gradFill>
            <a:gsLst>
              <a:gs pos="100000">
                <a:srgbClr val="642FFF"/>
              </a:gs>
              <a:gs pos="0">
                <a:srgbClr val="254FEB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12" name="标题 1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528955" y="522605"/>
            <a:ext cx="7624445" cy="491490"/>
          </a:xfrm>
        </p:spPr>
        <p:txBody>
          <a:bodyPr wrap="square" anchor="ctr" anchorCtr="0">
            <a:sp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zh-CN" altLang="en-US" sz="2600" b="1" kern="1200" dirty="0">
                <a:solidFill>
                  <a:srgbClr val="254FEB"/>
                </a:solidFill>
                <a:effectLst/>
                <a:latin typeface="思源黑体 Heavy" panose="020B0A00000000000000" pitchFamily="34" charset="-122"/>
                <a:ea typeface="思源黑体 Heavy" panose="020B0A00000000000000" pitchFamily="34" charset="-122"/>
                <a:cs typeface="+mj-cs"/>
              </a:defRPr>
            </a:lvl1pPr>
          </a:lstStyle>
          <a:p>
            <a:r>
              <a:rPr lang="en-US" altLang="zh-CN" dirty="0"/>
              <a:t>5.1 </a:t>
            </a:r>
            <a:r>
              <a:rPr lang="zh-CN" altLang="en-US" dirty="0"/>
              <a:t>作品演示播放</a:t>
            </a:r>
          </a:p>
        </p:txBody>
      </p:sp>
      <p:sp>
        <p:nvSpPr>
          <p:cNvPr id="10" name="任意多边形 9"/>
          <p:cNvSpPr/>
          <p:nvPr userDrawn="1">
            <p:custDataLst>
              <p:tags r:id="rId3"/>
            </p:custDataLst>
          </p:nvPr>
        </p:nvSpPr>
        <p:spPr>
          <a:xfrm>
            <a:off x="589280" y="1022985"/>
            <a:ext cx="793750" cy="78105"/>
          </a:xfrm>
          <a:custGeom>
            <a:avLst/>
            <a:gdLst>
              <a:gd name="adj" fmla="val 84552"/>
              <a:gd name="maxAdj" fmla="*/ 100000 w ss"/>
              <a:gd name="a" fmla="pin 0 adj maxAdj"/>
              <a:gd name="x1" fmla="*/ ss a 200000"/>
              <a:gd name="x2" fmla="*/ ss a 100000"/>
              <a:gd name="x6" fmla="+- r 0 x1"/>
              <a:gd name="x5" fmla="+- r 0 x2"/>
              <a:gd name="x3" fmla="*/ x5 1 2"/>
              <a:gd name="x4" fmla="+- r 0 x3"/>
              <a:gd name="il" fmla="*/ wd2 a maxAdj"/>
              <a:gd name="q1" fmla="*/ 5 a maxAdj"/>
              <a:gd name="q2" fmla="+/ 1 q1 12"/>
              <a:gd name="il-1" fmla="*/ q2 w 1"/>
              <a:gd name="it" fmla="*/ q2 h 1"/>
              <a:gd name="ir" fmla="+- r 0 il-1"/>
              <a:gd name="ib" fmla="+- b 0 it"/>
              <a:gd name="q3" fmla="*/ h hc x2"/>
              <a:gd name="y1" fmla="pin 0 q3 h"/>
              <a:gd name="y2" fmla="+- b 0 y1"/>
            </a:gdLst>
            <a:ahLst/>
            <a:cxnLst>
              <a:cxn ang="3">
                <a:pos x="hc" y="y2"/>
              </a:cxn>
              <a:cxn ang="3">
                <a:pos x="x4" y="t"/>
              </a:cxn>
              <a:cxn ang="0">
                <a:pos x="x6" y="vc"/>
              </a:cxn>
              <a:cxn ang="cd4">
                <a:pos x="x3" y="b"/>
              </a:cxn>
              <a:cxn ang="cd4">
                <a:pos x="hc" y="y1"/>
              </a:cxn>
              <a:cxn ang="cd2">
                <a:pos x="x1" y="vc"/>
              </a:cxn>
            </a:cxnLst>
            <a:rect l="l" t="t" r="r" b="b"/>
            <a:pathLst>
              <a:path w="1250" h="123">
                <a:moveTo>
                  <a:pt x="0" y="123"/>
                </a:moveTo>
                <a:lnTo>
                  <a:pt x="104" y="0"/>
                </a:lnTo>
                <a:lnTo>
                  <a:pt x="218" y="0"/>
                </a:lnTo>
                <a:lnTo>
                  <a:pt x="114" y="123"/>
                </a:lnTo>
                <a:lnTo>
                  <a:pt x="0" y="123"/>
                </a:lnTo>
                <a:close/>
                <a:moveTo>
                  <a:pt x="172" y="123"/>
                </a:moveTo>
                <a:lnTo>
                  <a:pt x="276" y="0"/>
                </a:lnTo>
                <a:lnTo>
                  <a:pt x="390" y="0"/>
                </a:lnTo>
                <a:lnTo>
                  <a:pt x="286" y="123"/>
                </a:lnTo>
                <a:lnTo>
                  <a:pt x="172" y="123"/>
                </a:lnTo>
                <a:close/>
                <a:moveTo>
                  <a:pt x="344" y="123"/>
                </a:moveTo>
                <a:lnTo>
                  <a:pt x="448" y="0"/>
                </a:lnTo>
                <a:lnTo>
                  <a:pt x="562" y="0"/>
                </a:lnTo>
                <a:lnTo>
                  <a:pt x="458" y="123"/>
                </a:lnTo>
                <a:lnTo>
                  <a:pt x="344" y="123"/>
                </a:lnTo>
                <a:close/>
                <a:moveTo>
                  <a:pt x="516" y="123"/>
                </a:moveTo>
                <a:lnTo>
                  <a:pt x="620" y="0"/>
                </a:lnTo>
                <a:lnTo>
                  <a:pt x="734" y="0"/>
                </a:lnTo>
                <a:lnTo>
                  <a:pt x="630" y="123"/>
                </a:lnTo>
                <a:lnTo>
                  <a:pt x="516" y="123"/>
                </a:lnTo>
                <a:close/>
                <a:moveTo>
                  <a:pt x="688" y="123"/>
                </a:moveTo>
                <a:lnTo>
                  <a:pt x="792" y="0"/>
                </a:lnTo>
                <a:lnTo>
                  <a:pt x="906" y="0"/>
                </a:lnTo>
                <a:lnTo>
                  <a:pt x="802" y="123"/>
                </a:lnTo>
                <a:lnTo>
                  <a:pt x="688" y="123"/>
                </a:lnTo>
                <a:close/>
                <a:moveTo>
                  <a:pt x="860" y="123"/>
                </a:moveTo>
                <a:lnTo>
                  <a:pt x="964" y="0"/>
                </a:lnTo>
                <a:lnTo>
                  <a:pt x="1078" y="0"/>
                </a:lnTo>
                <a:lnTo>
                  <a:pt x="974" y="123"/>
                </a:lnTo>
                <a:lnTo>
                  <a:pt x="860" y="123"/>
                </a:lnTo>
                <a:close/>
                <a:moveTo>
                  <a:pt x="1032" y="123"/>
                </a:moveTo>
                <a:lnTo>
                  <a:pt x="1136" y="0"/>
                </a:lnTo>
                <a:lnTo>
                  <a:pt x="1250" y="0"/>
                </a:lnTo>
                <a:lnTo>
                  <a:pt x="1146" y="123"/>
                </a:lnTo>
                <a:lnTo>
                  <a:pt x="1032" y="123"/>
                </a:lnTo>
                <a:close/>
              </a:path>
            </a:pathLst>
          </a:custGeom>
          <a:gradFill>
            <a:gsLst>
              <a:gs pos="29000">
                <a:srgbClr val="254FEB"/>
              </a:gs>
              <a:gs pos="100000">
                <a:srgbClr val="254FEB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2" name="图片 1" descr="操作系统开源创新大赛-logo@2x">
            <a:extLst>
              <a:ext uri="{FF2B5EF4-FFF2-40B4-BE49-F238E27FC236}">
                <a16:creationId xmlns:a16="http://schemas.microsoft.com/office/drawing/2014/main" id="{9E822727-CD0B-2264-CE13-F6514F3BA9DB}"/>
              </a:ext>
            </a:extLst>
          </p:cNvPr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9519695" y="192582"/>
            <a:ext cx="2400300" cy="873125"/>
          </a:xfrm>
          <a:prstGeom prst="rect">
            <a:avLst/>
          </a:prstGeom>
        </p:spPr>
      </p:pic>
      <p:pic>
        <p:nvPicPr>
          <p:cNvPr id="7" name="图片 6" descr="图标&#10;&#10;描述已自动生成">
            <a:extLst>
              <a:ext uri="{FF2B5EF4-FFF2-40B4-BE49-F238E27FC236}">
                <a16:creationId xmlns:a16="http://schemas.microsoft.com/office/drawing/2014/main" id="{7FC623A6-6B89-8FE1-8D5E-1CB158F1E8CC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4042" y="196187"/>
            <a:ext cx="812441" cy="81244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bg>
      <p:bgPr>
        <a:blipFill rotWithShape="1"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DBA00916-396A-A444-B6A6-572F44C7530F}" type="datetimeFigureOut">
              <a:rPr kumimoji="1" lang="zh-CN" altLang="en-US" smtClean="0"/>
              <a:t>2025/9/10</a:t>
            </a:fld>
            <a:endParaRPr kumimoji="1" lang="zh-CN" altLang="en-US"/>
          </a:p>
        </p:txBody>
      </p:sp>
      <p:sp>
        <p:nvSpPr>
          <p:cNvPr id="42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kumimoji="1" lang="zh-CN" altLang="en-US"/>
          </a:p>
        </p:txBody>
      </p:sp>
      <p:sp>
        <p:nvSpPr>
          <p:cNvPr id="43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0B36D65-86F8-1345-A972-51E3FE9D2458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37" name="标题 1"/>
          <p:cNvSpPr>
            <a:spLocks noGrp="1"/>
          </p:cNvSpPr>
          <p:nvPr>
            <p:ph type="ctrTitle" hasCustomPrompt="1"/>
            <p:custDataLst>
              <p:tags r:id="rId1"/>
            </p:custDataLst>
          </p:nvPr>
        </p:nvSpPr>
        <p:spPr>
          <a:xfrm>
            <a:off x="1157605" y="1861820"/>
            <a:ext cx="9876790" cy="1758950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defRPr sz="6000" b="1" i="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kumimoji="1" lang="zh-CN" altLang="en-US" dirty="0"/>
              <a:t>单击此处编辑结束语</a:t>
            </a:r>
          </a:p>
        </p:txBody>
      </p:sp>
      <p:sp>
        <p:nvSpPr>
          <p:cNvPr id="3" name="文本占位符 9"/>
          <p:cNvSpPr>
            <a:spLocks noGrp="1"/>
          </p:cNvSpPr>
          <p:nvPr>
            <p:ph type="body" sz="quarter" idx="13" hasCustomPrompt="1"/>
            <p:custDataLst>
              <p:tags r:id="rId2"/>
            </p:custDataLst>
          </p:nvPr>
        </p:nvSpPr>
        <p:spPr>
          <a:xfrm>
            <a:off x="5099050" y="3915410"/>
            <a:ext cx="3398520" cy="290195"/>
          </a:xfrm>
        </p:spPr>
        <p:txBody>
          <a:bodyPr anchor="t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+mn-ea"/>
                <a:ea typeface="+mn-ea"/>
              </a:defRPr>
            </a:lvl1pPr>
            <a:lvl2pPr>
              <a:defRPr sz="2000">
                <a:latin typeface="+mj-ea"/>
                <a:ea typeface="+mj-ea"/>
              </a:defRPr>
            </a:lvl2pPr>
            <a:lvl3pPr>
              <a:defRPr sz="2000">
                <a:latin typeface="+mj-ea"/>
                <a:ea typeface="+mj-ea"/>
              </a:defRPr>
            </a:lvl3pPr>
            <a:lvl4pPr>
              <a:defRPr sz="2000">
                <a:latin typeface="+mj-ea"/>
                <a:ea typeface="+mj-ea"/>
              </a:defRPr>
            </a:lvl4pPr>
            <a:lvl5pPr>
              <a:defRPr sz="2000">
                <a:latin typeface="+mj-ea"/>
                <a:ea typeface="+mj-ea"/>
              </a:defRPr>
            </a:lvl5pPr>
          </a:lstStyle>
          <a:p>
            <a:pPr lvl="0"/>
            <a:r>
              <a:rPr kumimoji="1" lang="zh-CN" altLang="en-US" dirty="0"/>
              <a:t>编辑单位</a:t>
            </a:r>
            <a:r>
              <a:rPr kumimoji="1" lang="en-US" altLang="zh-CN" dirty="0"/>
              <a:t>/</a:t>
            </a:r>
            <a:r>
              <a:rPr kumimoji="1" lang="zh-CN" altLang="en-US" dirty="0"/>
              <a:t>高校名称（没有填无）</a:t>
            </a:r>
          </a:p>
        </p:txBody>
      </p:sp>
      <p:sp>
        <p:nvSpPr>
          <p:cNvPr id="2" name="文本占位符 9"/>
          <p:cNvSpPr>
            <a:spLocks noGrp="1"/>
          </p:cNvSpPr>
          <p:nvPr>
            <p:ph type="body" sz="quarter" idx="14" hasCustomPrompt="1"/>
            <p:custDataLst>
              <p:tags r:id="rId3"/>
            </p:custDataLst>
          </p:nvPr>
        </p:nvSpPr>
        <p:spPr>
          <a:xfrm>
            <a:off x="5099050" y="4277995"/>
            <a:ext cx="3398520" cy="290195"/>
          </a:xfrm>
        </p:spPr>
        <p:txBody>
          <a:bodyPr anchor="t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+mn-ea"/>
                <a:ea typeface="+mn-ea"/>
              </a:defRPr>
            </a:lvl1pPr>
            <a:lvl2pPr>
              <a:defRPr sz="2000">
                <a:latin typeface="+mj-ea"/>
                <a:ea typeface="+mj-ea"/>
              </a:defRPr>
            </a:lvl2pPr>
            <a:lvl3pPr>
              <a:defRPr sz="2000">
                <a:latin typeface="+mj-ea"/>
                <a:ea typeface="+mj-ea"/>
              </a:defRPr>
            </a:lvl3pPr>
            <a:lvl4pPr>
              <a:defRPr sz="2000">
                <a:latin typeface="+mj-ea"/>
                <a:ea typeface="+mj-ea"/>
              </a:defRPr>
            </a:lvl4pPr>
            <a:lvl5pPr>
              <a:defRPr sz="2000">
                <a:latin typeface="+mj-ea"/>
                <a:ea typeface="+mj-ea"/>
              </a:defRPr>
            </a:lvl5pPr>
          </a:lstStyle>
          <a:p>
            <a:pPr lvl="0"/>
            <a:r>
              <a:rPr kumimoji="1" lang="zh-CN" altLang="en-US" dirty="0"/>
              <a:t>编辑队伍名称</a:t>
            </a:r>
          </a:p>
        </p:txBody>
      </p:sp>
      <p:sp>
        <p:nvSpPr>
          <p:cNvPr id="6" name="文本占位符 9"/>
          <p:cNvSpPr>
            <a:spLocks noGrp="1"/>
          </p:cNvSpPr>
          <p:nvPr>
            <p:ph type="body" sz="quarter" idx="15" hasCustomPrompt="1"/>
            <p:custDataLst>
              <p:tags r:id="rId4"/>
            </p:custDataLst>
          </p:nvPr>
        </p:nvSpPr>
        <p:spPr>
          <a:xfrm>
            <a:off x="5099050" y="4640580"/>
            <a:ext cx="3398520" cy="290195"/>
          </a:xfrm>
        </p:spPr>
        <p:txBody>
          <a:bodyPr anchor="t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+mn-ea"/>
                <a:ea typeface="+mn-ea"/>
              </a:defRPr>
            </a:lvl1pPr>
            <a:lvl2pPr>
              <a:defRPr sz="2000">
                <a:latin typeface="+mj-ea"/>
                <a:ea typeface="+mj-ea"/>
              </a:defRPr>
            </a:lvl2pPr>
            <a:lvl3pPr>
              <a:defRPr sz="2000">
                <a:latin typeface="+mj-ea"/>
                <a:ea typeface="+mj-ea"/>
              </a:defRPr>
            </a:lvl3pPr>
            <a:lvl4pPr>
              <a:defRPr sz="2000">
                <a:latin typeface="+mj-ea"/>
                <a:ea typeface="+mj-ea"/>
              </a:defRPr>
            </a:lvl4pPr>
            <a:lvl5pPr>
              <a:defRPr sz="2000">
                <a:latin typeface="+mj-ea"/>
                <a:ea typeface="+mj-ea"/>
              </a:defRPr>
            </a:lvl5pPr>
          </a:lstStyle>
          <a:p>
            <a:pPr lvl="0"/>
            <a:r>
              <a:rPr kumimoji="1" lang="zh-CN" altLang="en-US" dirty="0"/>
              <a:t>编辑队员名称</a:t>
            </a:r>
          </a:p>
        </p:txBody>
      </p:sp>
      <p:sp>
        <p:nvSpPr>
          <p:cNvPr id="7" name="文本占位符 9"/>
          <p:cNvSpPr>
            <a:spLocks noGrp="1"/>
          </p:cNvSpPr>
          <p:nvPr>
            <p:ph type="body" sz="quarter" idx="18" hasCustomPrompt="1"/>
            <p:custDataLst>
              <p:tags r:id="rId5"/>
            </p:custDataLst>
          </p:nvPr>
        </p:nvSpPr>
        <p:spPr>
          <a:xfrm>
            <a:off x="5099050" y="5003800"/>
            <a:ext cx="3398520" cy="290195"/>
          </a:xfrm>
        </p:spPr>
        <p:txBody>
          <a:bodyPr anchor="t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+mn-ea"/>
                <a:ea typeface="+mn-ea"/>
              </a:defRPr>
            </a:lvl1pPr>
            <a:lvl2pPr>
              <a:defRPr sz="2000">
                <a:latin typeface="+mj-ea"/>
                <a:ea typeface="+mj-ea"/>
              </a:defRPr>
            </a:lvl2pPr>
            <a:lvl3pPr>
              <a:defRPr sz="2000">
                <a:latin typeface="+mj-ea"/>
                <a:ea typeface="+mj-ea"/>
              </a:defRPr>
            </a:lvl3pPr>
            <a:lvl4pPr>
              <a:defRPr sz="2000">
                <a:latin typeface="+mj-ea"/>
                <a:ea typeface="+mj-ea"/>
              </a:defRPr>
            </a:lvl4pPr>
            <a:lvl5pPr>
              <a:defRPr sz="2000">
                <a:latin typeface="+mj-ea"/>
                <a:ea typeface="+mj-ea"/>
              </a:defRPr>
            </a:lvl5pPr>
          </a:lstStyle>
          <a:p>
            <a:pPr lvl="0"/>
            <a:r>
              <a:rPr kumimoji="1" lang="zh-CN" altLang="en-US" dirty="0"/>
              <a:t>编辑老师名称（没有填无）</a:t>
            </a:r>
          </a:p>
        </p:txBody>
      </p:sp>
      <p:sp>
        <p:nvSpPr>
          <p:cNvPr id="8" name="文本占位符 9"/>
          <p:cNvSpPr>
            <a:spLocks noGrp="1"/>
          </p:cNvSpPr>
          <p:nvPr>
            <p:ph type="body" sz="quarter" idx="20" hasCustomPrompt="1"/>
            <p:custDataLst>
              <p:tags r:id="rId6"/>
            </p:custDataLst>
          </p:nvPr>
        </p:nvSpPr>
        <p:spPr>
          <a:xfrm>
            <a:off x="5099050" y="5367655"/>
            <a:ext cx="3398520" cy="290195"/>
          </a:xfrm>
        </p:spPr>
        <p:txBody>
          <a:bodyPr anchor="t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+mn-ea"/>
                <a:ea typeface="+mn-ea"/>
              </a:defRPr>
            </a:lvl1pPr>
            <a:lvl2pPr>
              <a:defRPr sz="2000">
                <a:latin typeface="+mj-ea"/>
                <a:ea typeface="+mj-ea"/>
              </a:defRPr>
            </a:lvl2pPr>
            <a:lvl3pPr>
              <a:defRPr sz="2000">
                <a:latin typeface="+mj-ea"/>
                <a:ea typeface="+mj-ea"/>
              </a:defRPr>
            </a:lvl3pPr>
            <a:lvl4pPr>
              <a:defRPr sz="2000">
                <a:latin typeface="+mj-ea"/>
                <a:ea typeface="+mj-ea"/>
              </a:defRPr>
            </a:lvl4pPr>
            <a:lvl5pPr>
              <a:defRPr sz="2000">
                <a:latin typeface="+mj-ea"/>
                <a:ea typeface="+mj-ea"/>
              </a:defRPr>
            </a:lvl5pPr>
          </a:lstStyle>
          <a:p>
            <a:pPr lvl="0"/>
            <a:r>
              <a:rPr kumimoji="1" lang="zh-CN" altLang="en-US" dirty="0"/>
              <a:t>编辑完成日期</a:t>
            </a:r>
          </a:p>
        </p:txBody>
      </p:sp>
      <p:sp>
        <p:nvSpPr>
          <p:cNvPr id="9" name="文本占位符 9"/>
          <p:cNvSpPr>
            <a:spLocks noGrp="1"/>
          </p:cNvSpPr>
          <p:nvPr>
            <p:ph type="body" sz="quarter" idx="21" hasCustomPrompt="1"/>
            <p:custDataLst>
              <p:tags r:id="rId7"/>
            </p:custDataLst>
          </p:nvPr>
        </p:nvSpPr>
        <p:spPr>
          <a:xfrm>
            <a:off x="3937218" y="3915169"/>
            <a:ext cx="1161805" cy="290369"/>
          </a:xfrm>
        </p:spPr>
        <p:txBody>
          <a:bodyPr anchor="t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+mn-ea"/>
                <a:ea typeface="+mn-ea"/>
              </a:defRPr>
            </a:lvl1pPr>
            <a:lvl2pPr>
              <a:defRPr sz="2000">
                <a:latin typeface="+mj-ea"/>
                <a:ea typeface="+mj-ea"/>
              </a:defRPr>
            </a:lvl2pPr>
            <a:lvl3pPr>
              <a:defRPr sz="2000">
                <a:latin typeface="+mj-ea"/>
                <a:ea typeface="+mj-ea"/>
              </a:defRPr>
            </a:lvl3pPr>
            <a:lvl4pPr>
              <a:defRPr sz="2000">
                <a:latin typeface="+mj-ea"/>
                <a:ea typeface="+mj-ea"/>
              </a:defRPr>
            </a:lvl4pPr>
            <a:lvl5pPr>
              <a:defRPr sz="2000">
                <a:latin typeface="+mj-ea"/>
                <a:ea typeface="+mj-ea"/>
              </a:defRPr>
            </a:lvl5pPr>
          </a:lstStyle>
          <a:p>
            <a:pPr lvl="0"/>
            <a:r>
              <a:rPr kumimoji="1" lang="zh-CN" altLang="en-US" dirty="0"/>
              <a:t>组织名称：</a:t>
            </a:r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22" hasCustomPrompt="1"/>
            <p:custDataLst>
              <p:tags r:id="rId8"/>
            </p:custDataLst>
          </p:nvPr>
        </p:nvSpPr>
        <p:spPr>
          <a:xfrm>
            <a:off x="3937218" y="4278079"/>
            <a:ext cx="1161805" cy="290369"/>
          </a:xfrm>
        </p:spPr>
        <p:txBody>
          <a:bodyPr anchor="t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+mn-ea"/>
                <a:ea typeface="+mn-ea"/>
              </a:defRPr>
            </a:lvl1pPr>
            <a:lvl2pPr>
              <a:defRPr sz="2000">
                <a:latin typeface="+mj-ea"/>
                <a:ea typeface="+mj-ea"/>
              </a:defRPr>
            </a:lvl2pPr>
            <a:lvl3pPr>
              <a:defRPr sz="2000">
                <a:latin typeface="+mj-ea"/>
                <a:ea typeface="+mj-ea"/>
              </a:defRPr>
            </a:lvl3pPr>
            <a:lvl4pPr>
              <a:defRPr sz="2000">
                <a:latin typeface="+mj-ea"/>
                <a:ea typeface="+mj-ea"/>
              </a:defRPr>
            </a:lvl4pPr>
            <a:lvl5pPr>
              <a:defRPr sz="2000">
                <a:latin typeface="+mj-ea"/>
                <a:ea typeface="+mj-ea"/>
              </a:defRPr>
            </a:lvl5pPr>
          </a:lstStyle>
          <a:p>
            <a:pPr lvl="0"/>
            <a:r>
              <a:rPr kumimoji="1" lang="zh-CN" altLang="en-US" dirty="0"/>
              <a:t>参赛团队：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23" hasCustomPrompt="1"/>
            <p:custDataLst>
              <p:tags r:id="rId9"/>
            </p:custDataLst>
          </p:nvPr>
        </p:nvSpPr>
        <p:spPr>
          <a:xfrm>
            <a:off x="3937218" y="4640427"/>
            <a:ext cx="1161805" cy="290370"/>
          </a:xfrm>
        </p:spPr>
        <p:txBody>
          <a:bodyPr anchor="t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+mn-ea"/>
                <a:ea typeface="+mn-ea"/>
              </a:defRPr>
            </a:lvl1pPr>
            <a:lvl2pPr>
              <a:defRPr sz="2000">
                <a:latin typeface="+mj-ea"/>
                <a:ea typeface="+mj-ea"/>
              </a:defRPr>
            </a:lvl2pPr>
            <a:lvl3pPr>
              <a:defRPr sz="2000">
                <a:latin typeface="+mj-ea"/>
                <a:ea typeface="+mj-ea"/>
              </a:defRPr>
            </a:lvl3pPr>
            <a:lvl4pPr>
              <a:defRPr sz="2000">
                <a:latin typeface="+mj-ea"/>
                <a:ea typeface="+mj-ea"/>
              </a:defRPr>
            </a:lvl4pPr>
            <a:lvl5pPr>
              <a:defRPr sz="2000">
                <a:latin typeface="+mj-ea"/>
                <a:ea typeface="+mj-ea"/>
              </a:defRPr>
            </a:lvl5pPr>
          </a:lstStyle>
          <a:p>
            <a:pPr lvl="0"/>
            <a:r>
              <a:rPr kumimoji="1" lang="zh-CN" altLang="en-US" dirty="0"/>
              <a:t>团队成员：</a:t>
            </a:r>
          </a:p>
        </p:txBody>
      </p:sp>
      <p:sp>
        <p:nvSpPr>
          <p:cNvPr id="12" name="文本占位符 9"/>
          <p:cNvSpPr>
            <a:spLocks noGrp="1"/>
          </p:cNvSpPr>
          <p:nvPr>
            <p:ph type="body" sz="quarter" idx="24" hasCustomPrompt="1"/>
            <p:custDataLst>
              <p:tags r:id="rId10"/>
            </p:custDataLst>
          </p:nvPr>
        </p:nvSpPr>
        <p:spPr>
          <a:xfrm>
            <a:off x="3937218" y="5004051"/>
            <a:ext cx="1161805" cy="290370"/>
          </a:xfrm>
        </p:spPr>
        <p:txBody>
          <a:bodyPr anchor="t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+mn-ea"/>
                <a:ea typeface="+mn-ea"/>
              </a:defRPr>
            </a:lvl1pPr>
            <a:lvl2pPr>
              <a:defRPr sz="2000">
                <a:latin typeface="+mj-ea"/>
                <a:ea typeface="+mj-ea"/>
              </a:defRPr>
            </a:lvl2pPr>
            <a:lvl3pPr>
              <a:defRPr sz="2000">
                <a:latin typeface="+mj-ea"/>
                <a:ea typeface="+mj-ea"/>
              </a:defRPr>
            </a:lvl3pPr>
            <a:lvl4pPr>
              <a:defRPr sz="2000">
                <a:latin typeface="+mj-ea"/>
                <a:ea typeface="+mj-ea"/>
              </a:defRPr>
            </a:lvl4pPr>
            <a:lvl5pPr>
              <a:defRPr sz="2000">
                <a:latin typeface="+mj-ea"/>
                <a:ea typeface="+mj-ea"/>
              </a:defRPr>
            </a:lvl5pPr>
          </a:lstStyle>
          <a:p>
            <a:pPr lvl="0"/>
            <a:r>
              <a:rPr kumimoji="1" lang="zh-CN" altLang="en-US" dirty="0"/>
              <a:t>指导老师：</a:t>
            </a:r>
          </a:p>
        </p:txBody>
      </p:sp>
      <p:sp>
        <p:nvSpPr>
          <p:cNvPr id="13" name="文本占位符 9"/>
          <p:cNvSpPr>
            <a:spLocks noGrp="1"/>
          </p:cNvSpPr>
          <p:nvPr>
            <p:ph type="body" sz="quarter" idx="25" hasCustomPrompt="1"/>
            <p:custDataLst>
              <p:tags r:id="rId11"/>
            </p:custDataLst>
          </p:nvPr>
        </p:nvSpPr>
        <p:spPr>
          <a:xfrm>
            <a:off x="3937218" y="5367675"/>
            <a:ext cx="1161805" cy="290371"/>
          </a:xfrm>
        </p:spPr>
        <p:txBody>
          <a:bodyPr anchor="t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+mn-ea"/>
                <a:ea typeface="+mn-ea"/>
              </a:defRPr>
            </a:lvl1pPr>
            <a:lvl2pPr>
              <a:defRPr sz="2000">
                <a:latin typeface="+mj-ea"/>
                <a:ea typeface="+mj-ea"/>
              </a:defRPr>
            </a:lvl2pPr>
            <a:lvl3pPr>
              <a:defRPr sz="2000">
                <a:latin typeface="+mj-ea"/>
                <a:ea typeface="+mj-ea"/>
              </a:defRPr>
            </a:lvl3pPr>
            <a:lvl4pPr>
              <a:defRPr sz="2000">
                <a:latin typeface="+mj-ea"/>
                <a:ea typeface="+mj-ea"/>
              </a:defRPr>
            </a:lvl4pPr>
            <a:lvl5pPr>
              <a:defRPr sz="2000">
                <a:latin typeface="+mj-ea"/>
                <a:ea typeface="+mj-ea"/>
              </a:defRPr>
            </a:lvl5pPr>
          </a:lstStyle>
          <a:p>
            <a:pPr lvl="0"/>
            <a:r>
              <a:rPr kumimoji="1" lang="zh-CN" altLang="en-US" dirty="0"/>
              <a:t>完成日期：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25532BC2-0B91-A9FD-FE58-E49C7412BFCA}"/>
              </a:ext>
            </a:extLst>
          </p:cNvPr>
          <p:cNvGrpSpPr/>
          <p:nvPr userDrawn="1"/>
        </p:nvGrpSpPr>
        <p:grpSpPr>
          <a:xfrm>
            <a:off x="272005" y="192582"/>
            <a:ext cx="11647990" cy="873125"/>
            <a:chOff x="272005" y="232342"/>
            <a:chExt cx="11647990" cy="873125"/>
          </a:xfrm>
        </p:grpSpPr>
        <p:pic>
          <p:nvPicPr>
            <p:cNvPr id="5" name="图片 4" descr="操作系统开源创新大赛-logo@2x">
              <a:extLst>
                <a:ext uri="{FF2B5EF4-FFF2-40B4-BE49-F238E27FC236}">
                  <a16:creationId xmlns:a16="http://schemas.microsoft.com/office/drawing/2014/main" id="{4A76652D-4C13-C049-D9EB-76B451A716E4}"/>
                </a:ext>
              </a:extLst>
            </p:cNvPr>
            <p:cNvPicPr>
              <a:picLocks noChangeAspect="1"/>
            </p:cNvPicPr>
            <p:nvPr userDrawn="1">
              <p:custDataLst>
                <p:tags r:id="rId12"/>
              </p:custDataLst>
            </p:nvPr>
          </p:nvPicPr>
          <p:blipFill>
            <a:blip r:embed="rId15"/>
            <a:stretch>
              <a:fillRect/>
            </a:stretch>
          </p:blipFill>
          <p:spPr>
            <a:xfrm>
              <a:off x="9519695" y="232342"/>
              <a:ext cx="2400300" cy="873125"/>
            </a:xfrm>
            <a:prstGeom prst="rect">
              <a:avLst/>
            </a:prstGeom>
          </p:spPr>
        </p:pic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D71A002C-9C8E-22FF-29EE-11585911CB21}"/>
                </a:ext>
              </a:extLst>
            </p:cNvPr>
            <p:cNvSpPr txBox="1"/>
            <p:nvPr userDrawn="1"/>
          </p:nvSpPr>
          <p:spPr>
            <a:xfrm>
              <a:off x="272005" y="304413"/>
              <a:ext cx="3619059" cy="7289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800" b="1" dirty="0">
                  <a:solidFill>
                    <a:schemeClr val="bg1"/>
                  </a:solidFill>
                  <a:latin typeface="方正粗黑宋简体" panose="02000000000000000000" pitchFamily="2" charset="-122"/>
                  <a:ea typeface="方正粗黑宋简体" panose="02000000000000000000" pitchFamily="2" charset="-122"/>
                </a:rPr>
                <a:t>“中国数谷</a:t>
              </a:r>
              <a:r>
                <a:rPr lang="en-US" altLang="zh-CN" sz="1800" b="1" dirty="0">
                  <a:solidFill>
                    <a:schemeClr val="bg1"/>
                  </a:solidFill>
                  <a:latin typeface="方正粗黑宋简体" panose="02000000000000000000" pitchFamily="2" charset="-122"/>
                  <a:ea typeface="方正粗黑宋简体" panose="02000000000000000000" pitchFamily="2" charset="-122"/>
                </a:rPr>
                <a:t>·</a:t>
              </a:r>
              <a:r>
                <a:rPr lang="zh-CN" altLang="en-US" sz="1800" b="1" dirty="0">
                  <a:solidFill>
                    <a:schemeClr val="bg1"/>
                  </a:solidFill>
                  <a:latin typeface="方正粗黑宋简体" panose="02000000000000000000" pitchFamily="2" charset="-122"/>
                  <a:ea typeface="方正粗黑宋简体" panose="02000000000000000000" pitchFamily="2" charset="-122"/>
                </a:rPr>
                <a:t>华为杯”第二届中国</a:t>
              </a:r>
              <a:endParaRPr lang="en-US" altLang="zh-CN" sz="1800" b="1" dirty="0">
                <a:solidFill>
                  <a:schemeClr val="bg1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endParaRPr>
            </a:p>
            <a:p>
              <a:pPr algn="ctr">
                <a:lnSpc>
                  <a:spcPct val="120000"/>
                </a:lnSpc>
              </a:pPr>
              <a:r>
                <a:rPr lang="zh-CN" altLang="en-US" sz="1800" b="1" dirty="0">
                  <a:solidFill>
                    <a:schemeClr val="bg1"/>
                  </a:solidFill>
                  <a:latin typeface="方正粗黑宋简体" panose="02000000000000000000" pitchFamily="2" charset="-122"/>
                  <a:ea typeface="方正粗黑宋简体" panose="02000000000000000000" pitchFamily="2" charset="-122"/>
                </a:rPr>
                <a:t>研究生操作系统</a:t>
              </a:r>
              <a:r>
                <a:rPr lang="zh-CN" altLang="en-US" sz="1800" b="1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方正粗黑宋简体" panose="02000000000000000000" pitchFamily="2" charset="-122"/>
                  <a:ea typeface="方正粗黑宋简体" panose="02000000000000000000" pitchFamily="2" charset="-122"/>
                </a:rPr>
                <a:t>开</a:t>
              </a:r>
              <a:r>
                <a:rPr lang="zh-CN" altLang="en-US" sz="1800" b="1" dirty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方正粗黑宋简体" panose="02000000000000000000" pitchFamily="2" charset="-122"/>
                  <a:ea typeface="方正粗黑宋简体" panose="02000000000000000000" pitchFamily="2" charset="-122"/>
                </a:rPr>
                <a:t>源</a:t>
              </a:r>
              <a:r>
                <a:rPr lang="zh-CN" altLang="en-US" sz="1800" b="1" dirty="0">
                  <a:solidFill>
                    <a:srgbClr val="F87F08"/>
                  </a:solidFill>
                  <a:latin typeface="方正粗黑宋简体" panose="02000000000000000000" pitchFamily="2" charset="-122"/>
                  <a:ea typeface="方正粗黑宋简体" panose="02000000000000000000" pitchFamily="2" charset="-122"/>
                </a:rPr>
                <a:t>创</a:t>
              </a:r>
              <a:r>
                <a:rPr lang="zh-CN" altLang="en-US" sz="1800" b="1" dirty="0">
                  <a:solidFill>
                    <a:srgbClr val="08F1F4"/>
                  </a:solidFill>
                  <a:latin typeface="方正粗黑宋简体" panose="02000000000000000000" pitchFamily="2" charset="-122"/>
                  <a:ea typeface="方正粗黑宋简体" panose="02000000000000000000" pitchFamily="2" charset="-122"/>
                </a:rPr>
                <a:t>新</a:t>
              </a:r>
              <a:r>
                <a:rPr lang="zh-CN" altLang="en-US" sz="1800" b="1" dirty="0">
                  <a:solidFill>
                    <a:schemeClr val="bg1"/>
                  </a:solidFill>
                  <a:latin typeface="方正粗黑宋简体" panose="02000000000000000000" pitchFamily="2" charset="-122"/>
                  <a:ea typeface="方正粗黑宋简体" panose="02000000000000000000" pitchFamily="2" charset="-122"/>
                </a:rPr>
                <a:t>大赛</a:t>
              </a:r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00916-396A-A444-B6A6-572F44C7530F}" type="datetimeFigureOut">
              <a:rPr kumimoji="1" lang="zh-CN" altLang="en-US" smtClean="0"/>
              <a:t>2025/9/10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6D65-86F8-1345-A972-51E3FE9D245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bg>
      <p:bgPr>
        <a:solidFill>
          <a:srgbClr val="F0F5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00916-396A-A444-B6A6-572F44C7530F}" type="datetimeFigureOut">
              <a:rPr kumimoji="1" lang="zh-CN" altLang="en-US" smtClean="0"/>
              <a:t>2025/9/10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6D65-86F8-1345-A972-51E3FE9D2458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grpSp>
        <p:nvGrpSpPr>
          <p:cNvPr id="105" name="组合 104"/>
          <p:cNvGrpSpPr/>
          <p:nvPr userDrawn="1"/>
        </p:nvGrpSpPr>
        <p:grpSpPr>
          <a:xfrm>
            <a:off x="364475" y="2361991"/>
            <a:ext cx="4978706" cy="1729076"/>
            <a:chOff x="342441" y="2221843"/>
            <a:chExt cx="4978706" cy="1729076"/>
          </a:xfrm>
        </p:grpSpPr>
        <p:sp>
          <p:nvSpPr>
            <p:cNvPr id="107" name="标题 1"/>
            <p:cNvSpPr txBox="1"/>
            <p:nvPr userDrawn="1">
              <p:custDataLst>
                <p:tags r:id="rId2"/>
              </p:custDataLst>
            </p:nvPr>
          </p:nvSpPr>
          <p:spPr>
            <a:xfrm>
              <a:off x="1168706" y="3243360"/>
              <a:ext cx="3326176" cy="70755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600" b="1" kern="1200">
                  <a:solidFill>
                    <a:schemeClr val="tx2">
                      <a:lumMod val="50000"/>
                    </a:schemeClr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kumimoji="1" lang="en-US" altLang="zh-CN" sz="4000" dirty="0">
                  <a:solidFill>
                    <a:schemeClr val="tx2">
                      <a:lumMod val="20000"/>
                      <a:lumOff val="80000"/>
                      <a:alpha val="30000"/>
                    </a:schemeClr>
                  </a:solidFill>
                  <a:latin typeface="思源黑体 Medium" panose="020B0600000000000000" pitchFamily="34" charset="-122"/>
                  <a:ea typeface="思源黑体 Medium" panose="020B0600000000000000" pitchFamily="34" charset="-122"/>
                </a:rPr>
                <a:t>CONTENTS</a:t>
              </a:r>
            </a:p>
          </p:txBody>
        </p:sp>
        <p:sp>
          <p:nvSpPr>
            <p:cNvPr id="112" name="标题 1"/>
            <p:cNvSpPr txBox="1"/>
            <p:nvPr userDrawn="1">
              <p:custDataLst>
                <p:tags r:id="rId3"/>
              </p:custDataLst>
            </p:nvPr>
          </p:nvSpPr>
          <p:spPr>
            <a:xfrm>
              <a:off x="342441" y="2221843"/>
              <a:ext cx="4978706" cy="1021517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600" b="1" kern="1200">
                  <a:solidFill>
                    <a:schemeClr val="tx2">
                      <a:lumMod val="50000"/>
                    </a:schemeClr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kumimoji="1" lang="zh-CN" altLang="en-US" sz="6600" dirty="0">
                  <a:solidFill>
                    <a:srgbClr val="080A12"/>
                  </a:solidFill>
                  <a:latin typeface="思源黑体 Heavy" panose="020B0A00000000000000" pitchFamily="34" charset="-122"/>
                  <a:ea typeface="思源黑体 Heavy" panose="020B0A00000000000000" pitchFamily="34" charset="-122"/>
                </a:rPr>
                <a:t>目录</a:t>
              </a:r>
            </a:p>
          </p:txBody>
        </p:sp>
      </p:grpSp>
      <p:pic>
        <p:nvPicPr>
          <p:cNvPr id="8" name="图片 7" descr="操作系统开源创新大赛-logo@2x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504190" y="211445"/>
            <a:ext cx="2492375" cy="906780"/>
          </a:xfrm>
          <a:prstGeom prst="rect">
            <a:avLst/>
          </a:prstGeom>
        </p:spPr>
      </p:pic>
      <p:sp>
        <p:nvSpPr>
          <p:cNvPr id="14" name="文本框 13"/>
          <p:cNvSpPr txBox="1"/>
          <p:nvPr userDrawn="1"/>
        </p:nvSpPr>
        <p:spPr>
          <a:xfrm>
            <a:off x="7981545" y="300344"/>
            <a:ext cx="4008722" cy="7289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8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“中国数谷</a:t>
            </a:r>
            <a:r>
              <a:rPr lang="en-US" altLang="zh-CN" sz="18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·</a:t>
            </a:r>
            <a:r>
              <a:rPr lang="zh-CN" altLang="en-US" sz="18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华为杯”</a:t>
            </a:r>
            <a:r>
              <a:rPr lang="zh-CN" altLang="en-US" sz="1800" b="0">
                <a:solidFill>
                  <a:schemeClr val="tx1">
                    <a:lumMod val="50000"/>
                    <a:lumOff val="50000"/>
                  </a:scheme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第二届中国</a:t>
            </a:r>
            <a:endParaRPr lang="en-US" altLang="zh-CN" sz="1800" b="0">
              <a:solidFill>
                <a:schemeClr val="tx1">
                  <a:lumMod val="50000"/>
                  <a:lumOff val="50000"/>
                </a:schemeClr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  <a:p>
            <a:pPr algn="ctr">
              <a:lnSpc>
                <a:spcPct val="120000"/>
              </a:lnSpc>
            </a:pPr>
            <a:r>
              <a:rPr lang="zh-CN" altLang="en-US" sz="1800" b="0">
                <a:solidFill>
                  <a:schemeClr val="tx1">
                    <a:lumMod val="50000"/>
                    <a:lumOff val="50000"/>
                  </a:scheme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研究生</a:t>
            </a:r>
            <a:r>
              <a:rPr lang="zh-CN" altLang="en-US" sz="18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操作系统开源创新大赛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00916-396A-A444-B6A6-572F44C7530F}" type="datetimeFigureOut">
              <a:rPr kumimoji="1" lang="zh-CN" altLang="en-US" smtClean="0"/>
              <a:t>2025/9/10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6D65-86F8-1345-A972-51E3FE9D245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00916-396A-A444-B6A6-572F44C7530F}" type="datetimeFigureOut">
              <a:rPr kumimoji="1" lang="zh-CN" altLang="en-US" smtClean="0"/>
              <a:t>2025/9/10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6D65-86F8-1345-A972-51E3FE9D245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00916-396A-A444-B6A6-572F44C7530F}" type="datetimeFigureOut">
              <a:rPr kumimoji="1" lang="zh-CN" altLang="en-US" smtClean="0"/>
              <a:t>2025/9/10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6D65-86F8-1345-A972-51E3FE9D245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00916-396A-A444-B6A6-572F44C7530F}" type="datetimeFigureOut">
              <a:rPr kumimoji="1" lang="zh-CN" altLang="en-US" smtClean="0"/>
              <a:t>2025/9/10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6D65-86F8-1345-A972-51E3FE9D245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00916-396A-A444-B6A6-572F44C7530F}" type="datetimeFigureOut">
              <a:rPr kumimoji="1" lang="zh-CN" altLang="en-US" smtClean="0"/>
              <a:t>2025/9/10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6D65-86F8-1345-A972-51E3FE9D245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00916-396A-A444-B6A6-572F44C7530F}" type="datetimeFigureOut">
              <a:rPr kumimoji="1" lang="zh-CN" altLang="en-US" smtClean="0"/>
              <a:t>2025/9/10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6D65-86F8-1345-A972-51E3FE9D245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00916-396A-A444-B6A6-572F44C7530F}" type="datetimeFigureOut">
              <a:rPr kumimoji="1" lang="zh-CN" altLang="en-US" smtClean="0"/>
              <a:t>2025/9/10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6D65-86F8-1345-A972-51E3FE9D245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00916-396A-A444-B6A6-572F44C7530F}" type="datetimeFigureOut">
              <a:rPr kumimoji="1" lang="zh-CN" altLang="en-US" smtClean="0"/>
              <a:t>2025/9/10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6D65-86F8-1345-A972-51E3FE9D245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仅标题"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00916-396A-A444-B6A6-572F44C7530F}" type="datetimeFigureOut">
              <a:rPr kumimoji="1" lang="zh-CN" altLang="en-US" smtClean="0"/>
              <a:t>2025/9/10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6D65-86F8-1345-A972-51E3FE9D2458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28" name="标题 1"/>
          <p:cNvSpPr txBox="1"/>
          <p:nvPr userDrawn="1"/>
        </p:nvSpPr>
        <p:spPr>
          <a:xfrm>
            <a:off x="2316480" y="2591380"/>
            <a:ext cx="2661920" cy="838835"/>
          </a:xfrm>
          <a:prstGeom prst="rect">
            <a:avLst/>
          </a:prstGeom>
          <a:noFill/>
        </p:spPr>
        <p:txBody>
          <a:bodyPr vert="horz" wrap="square" lIns="90000" tIns="45720" rIns="91440" bIns="45720" rtlCol="0" anchor="ctr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8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kumimoji="1" lang="en-US" altLang="zh-CN" sz="5400" b="1" cap="none" spc="0" dirty="0">
                <a:ln w="6600">
                  <a:noFill/>
                  <a:prstDash val="solid"/>
                </a:ln>
                <a:solidFill>
                  <a:schemeClr val="bg1"/>
                </a:solidFill>
                <a:effectLst/>
                <a:latin typeface="思源黑体 Heavy" panose="020B0A00000000000000" pitchFamily="34" charset="-122"/>
                <a:ea typeface="思源黑体 Heavy" panose="020B0A00000000000000" pitchFamily="34" charset="-122"/>
              </a:rPr>
              <a:t>Part 01</a:t>
            </a:r>
          </a:p>
        </p:txBody>
      </p:sp>
      <p:sp>
        <p:nvSpPr>
          <p:cNvPr id="29" name="文本占位符 17"/>
          <p:cNvSpPr>
            <a:spLocks noGrp="1"/>
          </p:cNvSpPr>
          <p:nvPr>
            <p:ph type="body" sz="quarter" idx="13" hasCustomPrompt="1"/>
          </p:nvPr>
        </p:nvSpPr>
        <p:spPr>
          <a:xfrm>
            <a:off x="5192421" y="2453241"/>
            <a:ext cx="4304799" cy="1115113"/>
          </a:xfrm>
        </p:spPr>
        <p:txBody>
          <a:bodyPr lIns="90000" anchor="ctr">
            <a:noAutofit/>
          </a:bodyPr>
          <a:lstStyle>
            <a:lvl1pPr marL="0" indent="0" algn="l">
              <a:buNone/>
              <a:defRPr sz="6600" b="1">
                <a:solidFill>
                  <a:schemeClr val="bg1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defRPr>
            </a:lvl1pPr>
          </a:lstStyle>
          <a:p>
            <a:pPr lvl="0"/>
            <a:r>
              <a:rPr kumimoji="1" lang="zh-CN" altLang="en-US" dirty="0"/>
              <a:t>项目介绍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E5698624-4B40-C7CE-DC53-82B6967475CF}"/>
              </a:ext>
            </a:extLst>
          </p:cNvPr>
          <p:cNvGrpSpPr/>
          <p:nvPr userDrawn="1"/>
        </p:nvGrpSpPr>
        <p:grpSpPr>
          <a:xfrm>
            <a:off x="272005" y="192582"/>
            <a:ext cx="11647990" cy="873125"/>
            <a:chOff x="272005" y="232342"/>
            <a:chExt cx="11647990" cy="873125"/>
          </a:xfrm>
        </p:grpSpPr>
        <p:pic>
          <p:nvPicPr>
            <p:cNvPr id="6" name="图片 5" descr="操作系统开源创新大赛-logo@2x">
              <a:extLst>
                <a:ext uri="{FF2B5EF4-FFF2-40B4-BE49-F238E27FC236}">
                  <a16:creationId xmlns:a16="http://schemas.microsoft.com/office/drawing/2014/main" id="{A976D9B3-A7D6-3681-2A61-236EE7F066D3}"/>
                </a:ext>
              </a:extLst>
            </p:cNvPr>
            <p:cNvPicPr>
              <a:picLocks noChangeAspect="1"/>
            </p:cNvPicPr>
            <p:nvPr userDrawn="1">
              <p:custDataLst>
                <p:tags r:id="rId1"/>
              </p:custDataLst>
            </p:nvPr>
          </p:nvPicPr>
          <p:blipFill>
            <a:blip r:embed="rId4"/>
            <a:stretch>
              <a:fillRect/>
            </a:stretch>
          </p:blipFill>
          <p:spPr>
            <a:xfrm>
              <a:off x="9519695" y="232342"/>
              <a:ext cx="2400300" cy="873125"/>
            </a:xfrm>
            <a:prstGeom prst="rect">
              <a:avLst/>
            </a:prstGeom>
          </p:spPr>
        </p:pic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FD019906-E66D-D92A-FA4A-FFB45AEB5BF4}"/>
                </a:ext>
              </a:extLst>
            </p:cNvPr>
            <p:cNvSpPr txBox="1"/>
            <p:nvPr userDrawn="1"/>
          </p:nvSpPr>
          <p:spPr>
            <a:xfrm>
              <a:off x="272005" y="304413"/>
              <a:ext cx="3619059" cy="7289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800" b="1" dirty="0">
                  <a:solidFill>
                    <a:schemeClr val="bg1"/>
                  </a:solidFill>
                  <a:latin typeface="方正粗黑宋简体" panose="02000000000000000000" pitchFamily="2" charset="-122"/>
                  <a:ea typeface="方正粗黑宋简体" panose="02000000000000000000" pitchFamily="2" charset="-122"/>
                </a:rPr>
                <a:t>“中国数谷</a:t>
              </a:r>
              <a:r>
                <a:rPr lang="en-US" altLang="zh-CN" sz="1800" b="1" dirty="0">
                  <a:solidFill>
                    <a:schemeClr val="bg1"/>
                  </a:solidFill>
                  <a:latin typeface="方正粗黑宋简体" panose="02000000000000000000" pitchFamily="2" charset="-122"/>
                  <a:ea typeface="方正粗黑宋简体" panose="02000000000000000000" pitchFamily="2" charset="-122"/>
                </a:rPr>
                <a:t>·</a:t>
              </a:r>
              <a:r>
                <a:rPr lang="zh-CN" altLang="en-US" sz="1800" b="1" dirty="0">
                  <a:solidFill>
                    <a:schemeClr val="bg1"/>
                  </a:solidFill>
                  <a:latin typeface="方正粗黑宋简体" panose="02000000000000000000" pitchFamily="2" charset="-122"/>
                  <a:ea typeface="方正粗黑宋简体" panose="02000000000000000000" pitchFamily="2" charset="-122"/>
                </a:rPr>
                <a:t>华为杯”第二届中国</a:t>
              </a:r>
              <a:endParaRPr lang="en-US" altLang="zh-CN" sz="1800" b="1" dirty="0">
                <a:solidFill>
                  <a:schemeClr val="bg1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endParaRPr>
            </a:p>
            <a:p>
              <a:pPr algn="ctr">
                <a:lnSpc>
                  <a:spcPct val="120000"/>
                </a:lnSpc>
              </a:pPr>
              <a:r>
                <a:rPr lang="zh-CN" altLang="en-US" sz="1800" b="1" dirty="0">
                  <a:solidFill>
                    <a:schemeClr val="bg1"/>
                  </a:solidFill>
                  <a:latin typeface="方正粗黑宋简体" panose="02000000000000000000" pitchFamily="2" charset="-122"/>
                  <a:ea typeface="方正粗黑宋简体" panose="02000000000000000000" pitchFamily="2" charset="-122"/>
                </a:rPr>
                <a:t>研究生操作系统</a:t>
              </a:r>
              <a:r>
                <a:rPr lang="zh-CN" altLang="en-US" sz="1800" b="1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方正粗黑宋简体" panose="02000000000000000000" pitchFamily="2" charset="-122"/>
                  <a:ea typeface="方正粗黑宋简体" panose="02000000000000000000" pitchFamily="2" charset="-122"/>
                </a:rPr>
                <a:t>开</a:t>
              </a:r>
              <a:r>
                <a:rPr lang="zh-CN" altLang="en-US" sz="1800" b="1" dirty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方正粗黑宋简体" panose="02000000000000000000" pitchFamily="2" charset="-122"/>
                  <a:ea typeface="方正粗黑宋简体" panose="02000000000000000000" pitchFamily="2" charset="-122"/>
                </a:rPr>
                <a:t>源</a:t>
              </a:r>
              <a:r>
                <a:rPr lang="zh-CN" altLang="en-US" sz="1800" b="1" dirty="0">
                  <a:solidFill>
                    <a:srgbClr val="F87F08"/>
                  </a:solidFill>
                  <a:latin typeface="方正粗黑宋简体" panose="02000000000000000000" pitchFamily="2" charset="-122"/>
                  <a:ea typeface="方正粗黑宋简体" panose="02000000000000000000" pitchFamily="2" charset="-122"/>
                </a:rPr>
                <a:t>创</a:t>
              </a:r>
              <a:r>
                <a:rPr lang="zh-CN" altLang="en-US" sz="1800" b="1" dirty="0">
                  <a:solidFill>
                    <a:srgbClr val="08F1F4"/>
                  </a:solidFill>
                  <a:latin typeface="方正粗黑宋简体" panose="02000000000000000000" pitchFamily="2" charset="-122"/>
                  <a:ea typeface="方正粗黑宋简体" panose="02000000000000000000" pitchFamily="2" charset="-122"/>
                </a:rPr>
                <a:t>新</a:t>
              </a:r>
              <a:r>
                <a:rPr lang="zh-CN" altLang="en-US" sz="1800" b="1" dirty="0">
                  <a:solidFill>
                    <a:schemeClr val="bg1"/>
                  </a:solidFill>
                  <a:latin typeface="方正粗黑宋简体" panose="02000000000000000000" pitchFamily="2" charset="-122"/>
                  <a:ea typeface="方正粗黑宋简体" panose="02000000000000000000" pitchFamily="2" charset="-122"/>
                </a:rPr>
                <a:t>大赛</a:t>
              </a: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仅标题">
    <p:bg>
      <p:bgPr>
        <a:solidFill>
          <a:srgbClr val="F0F5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00916-396A-A444-B6A6-572F44C7530F}" type="datetimeFigureOut">
              <a:rPr kumimoji="1" lang="zh-CN" altLang="en-US" smtClean="0"/>
              <a:t>2025/9/10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6D65-86F8-1345-A972-51E3FE9D2458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529218" y="1445886"/>
            <a:ext cx="11133563" cy="4622027"/>
          </a:xfrm>
        </p:spPr>
        <p:txBody>
          <a:bodyPr/>
          <a:lstStyle>
            <a:lvl1pPr>
              <a:defRPr b="0" i="0">
                <a:solidFill>
                  <a:srgbClr val="090509"/>
                </a:solidFill>
                <a:latin typeface="+mn-ea"/>
                <a:ea typeface="+mn-ea"/>
              </a:defRPr>
            </a:lvl1pPr>
            <a:lvl2pPr>
              <a:defRPr b="0" i="0">
                <a:solidFill>
                  <a:srgbClr val="090509"/>
                </a:solidFill>
                <a:latin typeface="+mn-ea"/>
                <a:ea typeface="+mn-ea"/>
              </a:defRPr>
            </a:lvl2pPr>
            <a:lvl3pPr>
              <a:defRPr b="0" i="0">
                <a:solidFill>
                  <a:srgbClr val="090509"/>
                </a:solidFill>
                <a:latin typeface="+mn-ea"/>
                <a:ea typeface="+mn-ea"/>
              </a:defRPr>
            </a:lvl3pPr>
            <a:lvl4pPr>
              <a:defRPr b="0" i="0">
                <a:solidFill>
                  <a:srgbClr val="090509"/>
                </a:solidFill>
                <a:latin typeface="+mn-ea"/>
                <a:ea typeface="+mn-ea"/>
              </a:defRPr>
            </a:lvl4pPr>
            <a:lvl5pPr>
              <a:defRPr b="0" i="0">
                <a:solidFill>
                  <a:srgbClr val="090509"/>
                </a:solidFill>
                <a:latin typeface="+mn-ea"/>
                <a:ea typeface="+mn-ea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25" name="任意形状 24"/>
          <p:cNvSpPr/>
          <p:nvPr userDrawn="1">
            <p:custDataLst>
              <p:tags r:id="rId1"/>
            </p:custDataLst>
          </p:nvPr>
        </p:nvSpPr>
        <p:spPr>
          <a:xfrm>
            <a:off x="1" y="6533215"/>
            <a:ext cx="12192553" cy="214286"/>
          </a:xfrm>
          <a:custGeom>
            <a:avLst/>
            <a:gdLst>
              <a:gd name="connsiteX0" fmla="*/ 12080953 w 12192553"/>
              <a:gd name="connsiteY0" fmla="*/ 0 h 214286"/>
              <a:gd name="connsiteX1" fmla="*/ 12192553 w 12192553"/>
              <a:gd name="connsiteY1" fmla="*/ 0 h 214286"/>
              <a:gd name="connsiteX2" fmla="*/ 12192553 w 12192553"/>
              <a:gd name="connsiteY2" fmla="*/ 214286 h 214286"/>
              <a:gd name="connsiteX3" fmla="*/ 12080953 w 12192553"/>
              <a:gd name="connsiteY3" fmla="*/ 214286 h 214286"/>
              <a:gd name="connsiteX4" fmla="*/ 11883483 w 12192553"/>
              <a:gd name="connsiteY4" fmla="*/ 0 h 214286"/>
              <a:gd name="connsiteX5" fmla="*/ 11995083 w 12192553"/>
              <a:gd name="connsiteY5" fmla="*/ 0 h 214286"/>
              <a:gd name="connsiteX6" fmla="*/ 11995083 w 12192553"/>
              <a:gd name="connsiteY6" fmla="*/ 214286 h 214286"/>
              <a:gd name="connsiteX7" fmla="*/ 11883483 w 12192553"/>
              <a:gd name="connsiteY7" fmla="*/ 214286 h 214286"/>
              <a:gd name="connsiteX8" fmla="*/ 11686013 w 12192553"/>
              <a:gd name="connsiteY8" fmla="*/ 0 h 214286"/>
              <a:gd name="connsiteX9" fmla="*/ 11797613 w 12192553"/>
              <a:gd name="connsiteY9" fmla="*/ 0 h 214286"/>
              <a:gd name="connsiteX10" fmla="*/ 11797613 w 12192553"/>
              <a:gd name="connsiteY10" fmla="*/ 214286 h 214286"/>
              <a:gd name="connsiteX11" fmla="*/ 11686013 w 12192553"/>
              <a:gd name="connsiteY11" fmla="*/ 214286 h 214286"/>
              <a:gd name="connsiteX12" fmla="*/ 0 w 12192553"/>
              <a:gd name="connsiteY12" fmla="*/ 0 h 214286"/>
              <a:gd name="connsiteX13" fmla="*/ 11588399 w 12192553"/>
              <a:gd name="connsiteY13" fmla="*/ 0 h 214286"/>
              <a:gd name="connsiteX14" fmla="*/ 11588399 w 12192553"/>
              <a:gd name="connsiteY14" fmla="*/ 214286 h 214286"/>
              <a:gd name="connsiteX15" fmla="*/ 0 w 12192553"/>
              <a:gd name="connsiteY15" fmla="*/ 214286 h 214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553" h="214286">
                <a:moveTo>
                  <a:pt x="12080953" y="0"/>
                </a:moveTo>
                <a:lnTo>
                  <a:pt x="12192553" y="0"/>
                </a:lnTo>
                <a:lnTo>
                  <a:pt x="12192553" y="214286"/>
                </a:lnTo>
                <a:lnTo>
                  <a:pt x="12080953" y="214286"/>
                </a:lnTo>
                <a:close/>
                <a:moveTo>
                  <a:pt x="11883483" y="0"/>
                </a:moveTo>
                <a:lnTo>
                  <a:pt x="11995083" y="0"/>
                </a:lnTo>
                <a:lnTo>
                  <a:pt x="11995083" y="214286"/>
                </a:lnTo>
                <a:lnTo>
                  <a:pt x="11883483" y="214286"/>
                </a:lnTo>
                <a:close/>
                <a:moveTo>
                  <a:pt x="11686013" y="0"/>
                </a:moveTo>
                <a:lnTo>
                  <a:pt x="11797613" y="0"/>
                </a:lnTo>
                <a:lnTo>
                  <a:pt x="11797613" y="214286"/>
                </a:lnTo>
                <a:lnTo>
                  <a:pt x="11686013" y="214286"/>
                </a:lnTo>
                <a:close/>
                <a:moveTo>
                  <a:pt x="0" y="0"/>
                </a:moveTo>
                <a:lnTo>
                  <a:pt x="11588399" y="0"/>
                </a:lnTo>
                <a:lnTo>
                  <a:pt x="11588399" y="214286"/>
                </a:lnTo>
                <a:lnTo>
                  <a:pt x="0" y="214286"/>
                </a:lnTo>
                <a:close/>
              </a:path>
            </a:pathLst>
          </a:custGeom>
          <a:gradFill>
            <a:gsLst>
              <a:gs pos="100000">
                <a:srgbClr val="642FFF"/>
              </a:gs>
              <a:gs pos="0">
                <a:srgbClr val="254FEB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12" name="标题 1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528955" y="522605"/>
            <a:ext cx="7624445" cy="491490"/>
          </a:xfrm>
        </p:spPr>
        <p:txBody>
          <a:bodyPr wrap="square" anchor="ctr" anchorCtr="0">
            <a:spAutoFit/>
          </a:bodyPr>
          <a:lstStyle>
            <a:lvl1pPr>
              <a:lnSpc>
                <a:spcPct val="100000"/>
              </a:lnSpc>
              <a:defRPr sz="2600" b="1">
                <a:solidFill>
                  <a:srgbClr val="254FEB"/>
                </a:solidFill>
                <a:effectLst/>
                <a:latin typeface="思源黑体 Heavy" panose="020B0A00000000000000" pitchFamily="34" charset="-122"/>
                <a:ea typeface="思源黑体 Heavy" panose="020B0A00000000000000" pitchFamily="34" charset="-122"/>
              </a:defRPr>
            </a:lvl1pPr>
          </a:lstStyle>
          <a:p>
            <a:r>
              <a:rPr lang="en-US" altLang="zh-CN" dirty="0"/>
              <a:t>1.1 </a:t>
            </a:r>
            <a:r>
              <a:rPr lang="zh-CN" altLang="en-US" dirty="0"/>
              <a:t>设计背景</a:t>
            </a:r>
          </a:p>
        </p:txBody>
      </p:sp>
      <p:sp>
        <p:nvSpPr>
          <p:cNvPr id="8" name="任意多边形 7"/>
          <p:cNvSpPr/>
          <p:nvPr userDrawn="1">
            <p:custDataLst>
              <p:tags r:id="rId3"/>
            </p:custDataLst>
          </p:nvPr>
        </p:nvSpPr>
        <p:spPr>
          <a:xfrm>
            <a:off x="589280" y="1022985"/>
            <a:ext cx="793750" cy="78105"/>
          </a:xfrm>
          <a:custGeom>
            <a:avLst/>
            <a:gdLst>
              <a:gd name="adj" fmla="val 84552"/>
              <a:gd name="maxAdj" fmla="*/ 100000 w ss"/>
              <a:gd name="a" fmla="pin 0 adj maxAdj"/>
              <a:gd name="x1" fmla="*/ ss a 200000"/>
              <a:gd name="x2" fmla="*/ ss a 100000"/>
              <a:gd name="x6" fmla="+- r 0 x1"/>
              <a:gd name="x5" fmla="+- r 0 x2"/>
              <a:gd name="x3" fmla="*/ x5 1 2"/>
              <a:gd name="x4" fmla="+- r 0 x3"/>
              <a:gd name="il" fmla="*/ wd2 a maxAdj"/>
              <a:gd name="q1" fmla="*/ 5 a maxAdj"/>
              <a:gd name="q2" fmla="+/ 1 q1 12"/>
              <a:gd name="il-1" fmla="*/ q2 w 1"/>
              <a:gd name="it" fmla="*/ q2 h 1"/>
              <a:gd name="ir" fmla="+- r 0 il-1"/>
              <a:gd name="ib" fmla="+- b 0 it"/>
              <a:gd name="q3" fmla="*/ h hc x2"/>
              <a:gd name="y1" fmla="pin 0 q3 h"/>
              <a:gd name="y2" fmla="+- b 0 y1"/>
            </a:gdLst>
            <a:ahLst/>
            <a:cxnLst>
              <a:cxn ang="3">
                <a:pos x="hc" y="y2"/>
              </a:cxn>
              <a:cxn ang="3">
                <a:pos x="x4" y="t"/>
              </a:cxn>
              <a:cxn ang="0">
                <a:pos x="x6" y="vc"/>
              </a:cxn>
              <a:cxn ang="cd4">
                <a:pos x="x3" y="b"/>
              </a:cxn>
              <a:cxn ang="cd4">
                <a:pos x="hc" y="y1"/>
              </a:cxn>
              <a:cxn ang="cd2">
                <a:pos x="x1" y="vc"/>
              </a:cxn>
            </a:cxnLst>
            <a:rect l="l" t="t" r="r" b="b"/>
            <a:pathLst>
              <a:path w="1250" h="123">
                <a:moveTo>
                  <a:pt x="0" y="123"/>
                </a:moveTo>
                <a:lnTo>
                  <a:pt x="104" y="0"/>
                </a:lnTo>
                <a:lnTo>
                  <a:pt x="218" y="0"/>
                </a:lnTo>
                <a:lnTo>
                  <a:pt x="114" y="123"/>
                </a:lnTo>
                <a:lnTo>
                  <a:pt x="0" y="123"/>
                </a:lnTo>
                <a:close/>
                <a:moveTo>
                  <a:pt x="172" y="123"/>
                </a:moveTo>
                <a:lnTo>
                  <a:pt x="276" y="0"/>
                </a:lnTo>
                <a:lnTo>
                  <a:pt x="390" y="0"/>
                </a:lnTo>
                <a:lnTo>
                  <a:pt x="286" y="123"/>
                </a:lnTo>
                <a:lnTo>
                  <a:pt x="172" y="123"/>
                </a:lnTo>
                <a:close/>
                <a:moveTo>
                  <a:pt x="344" y="123"/>
                </a:moveTo>
                <a:lnTo>
                  <a:pt x="448" y="0"/>
                </a:lnTo>
                <a:lnTo>
                  <a:pt x="562" y="0"/>
                </a:lnTo>
                <a:lnTo>
                  <a:pt x="458" y="123"/>
                </a:lnTo>
                <a:lnTo>
                  <a:pt x="344" y="123"/>
                </a:lnTo>
                <a:close/>
                <a:moveTo>
                  <a:pt x="516" y="123"/>
                </a:moveTo>
                <a:lnTo>
                  <a:pt x="620" y="0"/>
                </a:lnTo>
                <a:lnTo>
                  <a:pt x="734" y="0"/>
                </a:lnTo>
                <a:lnTo>
                  <a:pt x="630" y="123"/>
                </a:lnTo>
                <a:lnTo>
                  <a:pt x="516" y="123"/>
                </a:lnTo>
                <a:close/>
                <a:moveTo>
                  <a:pt x="688" y="123"/>
                </a:moveTo>
                <a:lnTo>
                  <a:pt x="792" y="0"/>
                </a:lnTo>
                <a:lnTo>
                  <a:pt x="906" y="0"/>
                </a:lnTo>
                <a:lnTo>
                  <a:pt x="802" y="123"/>
                </a:lnTo>
                <a:lnTo>
                  <a:pt x="688" y="123"/>
                </a:lnTo>
                <a:close/>
                <a:moveTo>
                  <a:pt x="860" y="123"/>
                </a:moveTo>
                <a:lnTo>
                  <a:pt x="964" y="0"/>
                </a:lnTo>
                <a:lnTo>
                  <a:pt x="1078" y="0"/>
                </a:lnTo>
                <a:lnTo>
                  <a:pt x="974" y="123"/>
                </a:lnTo>
                <a:lnTo>
                  <a:pt x="860" y="123"/>
                </a:lnTo>
                <a:close/>
                <a:moveTo>
                  <a:pt x="1032" y="123"/>
                </a:moveTo>
                <a:lnTo>
                  <a:pt x="1136" y="0"/>
                </a:lnTo>
                <a:lnTo>
                  <a:pt x="1250" y="0"/>
                </a:lnTo>
                <a:lnTo>
                  <a:pt x="1146" y="123"/>
                </a:lnTo>
                <a:lnTo>
                  <a:pt x="1032" y="123"/>
                </a:lnTo>
                <a:close/>
              </a:path>
            </a:pathLst>
          </a:custGeom>
          <a:gradFill>
            <a:gsLst>
              <a:gs pos="29000">
                <a:srgbClr val="254FEB"/>
              </a:gs>
              <a:gs pos="100000">
                <a:srgbClr val="254FEB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2" name="图片 1" descr="操作系统开源创新大赛-logo@2x">
            <a:extLst>
              <a:ext uri="{FF2B5EF4-FFF2-40B4-BE49-F238E27FC236}">
                <a16:creationId xmlns:a16="http://schemas.microsoft.com/office/drawing/2014/main" id="{38CA8AAE-8076-7665-F013-09403CD8311A}"/>
              </a:ext>
            </a:extLst>
          </p:cNvPr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9519695" y="192582"/>
            <a:ext cx="2400300" cy="873125"/>
          </a:xfrm>
          <a:prstGeom prst="rect">
            <a:avLst/>
          </a:prstGeom>
        </p:spPr>
      </p:pic>
      <p:pic>
        <p:nvPicPr>
          <p:cNvPr id="7" name="图片 6" descr="图标&#10;&#10;描述已自动生成">
            <a:extLst>
              <a:ext uri="{FF2B5EF4-FFF2-40B4-BE49-F238E27FC236}">
                <a16:creationId xmlns:a16="http://schemas.microsoft.com/office/drawing/2014/main" id="{C64117B9-0499-A9F6-7AC2-58DC6D7F92B8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51"/>
          <a:stretch/>
        </p:blipFill>
        <p:spPr>
          <a:xfrm>
            <a:off x="8824042" y="196187"/>
            <a:ext cx="812441" cy="78439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仅标题">
    <p:bg>
      <p:bgPr>
        <a:solidFill>
          <a:srgbClr val="F0F5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00916-396A-A444-B6A6-572F44C7530F}" type="datetimeFigureOut">
              <a:rPr kumimoji="1" lang="zh-CN" altLang="en-US" smtClean="0"/>
              <a:t>2025/9/10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6D65-86F8-1345-A972-51E3FE9D2458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529218" y="1445886"/>
            <a:ext cx="11133563" cy="4622027"/>
          </a:xfrm>
        </p:spPr>
        <p:txBody>
          <a:bodyPr/>
          <a:lstStyle>
            <a:lvl1pPr>
              <a:defRPr b="0" i="0">
                <a:solidFill>
                  <a:srgbClr val="090509"/>
                </a:solidFill>
                <a:latin typeface="+mn-ea"/>
                <a:ea typeface="+mn-ea"/>
              </a:defRPr>
            </a:lvl1pPr>
            <a:lvl2pPr>
              <a:defRPr b="0" i="0">
                <a:solidFill>
                  <a:srgbClr val="090509"/>
                </a:solidFill>
                <a:latin typeface="+mn-ea"/>
                <a:ea typeface="+mn-ea"/>
              </a:defRPr>
            </a:lvl2pPr>
            <a:lvl3pPr>
              <a:defRPr b="0" i="0">
                <a:solidFill>
                  <a:srgbClr val="090509"/>
                </a:solidFill>
                <a:latin typeface="+mn-ea"/>
                <a:ea typeface="+mn-ea"/>
              </a:defRPr>
            </a:lvl3pPr>
            <a:lvl4pPr>
              <a:defRPr b="0" i="0">
                <a:solidFill>
                  <a:srgbClr val="090509"/>
                </a:solidFill>
                <a:latin typeface="+mn-ea"/>
                <a:ea typeface="+mn-ea"/>
              </a:defRPr>
            </a:lvl4pPr>
            <a:lvl5pPr>
              <a:defRPr b="0" i="0">
                <a:solidFill>
                  <a:srgbClr val="090509"/>
                </a:solidFill>
                <a:latin typeface="+mn-ea"/>
                <a:ea typeface="+mn-ea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任意形状 24"/>
          <p:cNvSpPr/>
          <p:nvPr userDrawn="1">
            <p:custDataLst>
              <p:tags r:id="rId1"/>
            </p:custDataLst>
          </p:nvPr>
        </p:nvSpPr>
        <p:spPr>
          <a:xfrm>
            <a:off x="1" y="6533215"/>
            <a:ext cx="12192553" cy="214286"/>
          </a:xfrm>
          <a:custGeom>
            <a:avLst/>
            <a:gdLst>
              <a:gd name="connsiteX0" fmla="*/ 12080953 w 12192553"/>
              <a:gd name="connsiteY0" fmla="*/ 0 h 214286"/>
              <a:gd name="connsiteX1" fmla="*/ 12192553 w 12192553"/>
              <a:gd name="connsiteY1" fmla="*/ 0 h 214286"/>
              <a:gd name="connsiteX2" fmla="*/ 12192553 w 12192553"/>
              <a:gd name="connsiteY2" fmla="*/ 214286 h 214286"/>
              <a:gd name="connsiteX3" fmla="*/ 12080953 w 12192553"/>
              <a:gd name="connsiteY3" fmla="*/ 214286 h 214286"/>
              <a:gd name="connsiteX4" fmla="*/ 11883483 w 12192553"/>
              <a:gd name="connsiteY4" fmla="*/ 0 h 214286"/>
              <a:gd name="connsiteX5" fmla="*/ 11995083 w 12192553"/>
              <a:gd name="connsiteY5" fmla="*/ 0 h 214286"/>
              <a:gd name="connsiteX6" fmla="*/ 11995083 w 12192553"/>
              <a:gd name="connsiteY6" fmla="*/ 214286 h 214286"/>
              <a:gd name="connsiteX7" fmla="*/ 11883483 w 12192553"/>
              <a:gd name="connsiteY7" fmla="*/ 214286 h 214286"/>
              <a:gd name="connsiteX8" fmla="*/ 11686013 w 12192553"/>
              <a:gd name="connsiteY8" fmla="*/ 0 h 214286"/>
              <a:gd name="connsiteX9" fmla="*/ 11797613 w 12192553"/>
              <a:gd name="connsiteY9" fmla="*/ 0 h 214286"/>
              <a:gd name="connsiteX10" fmla="*/ 11797613 w 12192553"/>
              <a:gd name="connsiteY10" fmla="*/ 214286 h 214286"/>
              <a:gd name="connsiteX11" fmla="*/ 11686013 w 12192553"/>
              <a:gd name="connsiteY11" fmla="*/ 214286 h 214286"/>
              <a:gd name="connsiteX12" fmla="*/ 0 w 12192553"/>
              <a:gd name="connsiteY12" fmla="*/ 0 h 214286"/>
              <a:gd name="connsiteX13" fmla="*/ 11588399 w 12192553"/>
              <a:gd name="connsiteY13" fmla="*/ 0 h 214286"/>
              <a:gd name="connsiteX14" fmla="*/ 11588399 w 12192553"/>
              <a:gd name="connsiteY14" fmla="*/ 214286 h 214286"/>
              <a:gd name="connsiteX15" fmla="*/ 0 w 12192553"/>
              <a:gd name="connsiteY15" fmla="*/ 214286 h 214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553" h="214286">
                <a:moveTo>
                  <a:pt x="12080953" y="0"/>
                </a:moveTo>
                <a:lnTo>
                  <a:pt x="12192553" y="0"/>
                </a:lnTo>
                <a:lnTo>
                  <a:pt x="12192553" y="214286"/>
                </a:lnTo>
                <a:lnTo>
                  <a:pt x="12080953" y="214286"/>
                </a:lnTo>
                <a:close/>
                <a:moveTo>
                  <a:pt x="11883483" y="0"/>
                </a:moveTo>
                <a:lnTo>
                  <a:pt x="11995083" y="0"/>
                </a:lnTo>
                <a:lnTo>
                  <a:pt x="11995083" y="214286"/>
                </a:lnTo>
                <a:lnTo>
                  <a:pt x="11883483" y="214286"/>
                </a:lnTo>
                <a:close/>
                <a:moveTo>
                  <a:pt x="11686013" y="0"/>
                </a:moveTo>
                <a:lnTo>
                  <a:pt x="11797613" y="0"/>
                </a:lnTo>
                <a:lnTo>
                  <a:pt x="11797613" y="214286"/>
                </a:lnTo>
                <a:lnTo>
                  <a:pt x="11686013" y="214286"/>
                </a:lnTo>
                <a:close/>
                <a:moveTo>
                  <a:pt x="0" y="0"/>
                </a:moveTo>
                <a:lnTo>
                  <a:pt x="11588399" y="0"/>
                </a:lnTo>
                <a:lnTo>
                  <a:pt x="11588399" y="214286"/>
                </a:lnTo>
                <a:lnTo>
                  <a:pt x="0" y="214286"/>
                </a:lnTo>
                <a:close/>
              </a:path>
            </a:pathLst>
          </a:custGeom>
          <a:gradFill>
            <a:gsLst>
              <a:gs pos="100000">
                <a:srgbClr val="642FFF"/>
              </a:gs>
              <a:gs pos="0">
                <a:srgbClr val="254FEB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12" name="标题 1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528955" y="522605"/>
            <a:ext cx="7624445" cy="491490"/>
          </a:xfrm>
        </p:spPr>
        <p:txBody>
          <a:bodyPr wrap="square" anchor="ctr" anchorCtr="0">
            <a:sp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zh-CN" altLang="en-US" sz="2600" b="1" kern="1200" dirty="0">
                <a:solidFill>
                  <a:srgbClr val="254FEB"/>
                </a:solidFill>
                <a:effectLst/>
                <a:latin typeface="思源黑体 Heavy" panose="020B0A00000000000000" pitchFamily="34" charset="-122"/>
                <a:ea typeface="思源黑体 Heavy" panose="020B0A00000000000000" pitchFamily="34" charset="-122"/>
                <a:cs typeface="+mj-cs"/>
              </a:defRPr>
            </a:lvl1pPr>
          </a:lstStyle>
          <a:p>
            <a:r>
              <a:rPr lang="en-US" altLang="zh-CN" dirty="0"/>
              <a:t>1.2 </a:t>
            </a:r>
            <a:r>
              <a:rPr lang="zh-CN" altLang="en-US" dirty="0"/>
              <a:t>设计目标</a:t>
            </a:r>
          </a:p>
        </p:txBody>
      </p:sp>
      <p:sp>
        <p:nvSpPr>
          <p:cNvPr id="10" name="任意多边形 9"/>
          <p:cNvSpPr/>
          <p:nvPr userDrawn="1">
            <p:custDataLst>
              <p:tags r:id="rId3"/>
            </p:custDataLst>
          </p:nvPr>
        </p:nvSpPr>
        <p:spPr>
          <a:xfrm>
            <a:off x="589280" y="1022985"/>
            <a:ext cx="793750" cy="78105"/>
          </a:xfrm>
          <a:custGeom>
            <a:avLst/>
            <a:gdLst>
              <a:gd name="adj" fmla="val 84552"/>
              <a:gd name="maxAdj" fmla="*/ 100000 w ss"/>
              <a:gd name="a" fmla="pin 0 adj maxAdj"/>
              <a:gd name="x1" fmla="*/ ss a 200000"/>
              <a:gd name="x2" fmla="*/ ss a 100000"/>
              <a:gd name="x6" fmla="+- r 0 x1"/>
              <a:gd name="x5" fmla="+- r 0 x2"/>
              <a:gd name="x3" fmla="*/ x5 1 2"/>
              <a:gd name="x4" fmla="+- r 0 x3"/>
              <a:gd name="il" fmla="*/ wd2 a maxAdj"/>
              <a:gd name="q1" fmla="*/ 5 a maxAdj"/>
              <a:gd name="q2" fmla="+/ 1 q1 12"/>
              <a:gd name="il-1" fmla="*/ q2 w 1"/>
              <a:gd name="it" fmla="*/ q2 h 1"/>
              <a:gd name="ir" fmla="+- r 0 il-1"/>
              <a:gd name="ib" fmla="+- b 0 it"/>
              <a:gd name="q3" fmla="*/ h hc x2"/>
              <a:gd name="y1" fmla="pin 0 q3 h"/>
              <a:gd name="y2" fmla="+- b 0 y1"/>
            </a:gdLst>
            <a:ahLst/>
            <a:cxnLst>
              <a:cxn ang="3">
                <a:pos x="hc" y="y2"/>
              </a:cxn>
              <a:cxn ang="3">
                <a:pos x="x4" y="t"/>
              </a:cxn>
              <a:cxn ang="0">
                <a:pos x="x6" y="vc"/>
              </a:cxn>
              <a:cxn ang="cd4">
                <a:pos x="x3" y="b"/>
              </a:cxn>
              <a:cxn ang="cd4">
                <a:pos x="hc" y="y1"/>
              </a:cxn>
              <a:cxn ang="cd2">
                <a:pos x="x1" y="vc"/>
              </a:cxn>
            </a:cxnLst>
            <a:rect l="l" t="t" r="r" b="b"/>
            <a:pathLst>
              <a:path w="1250" h="123">
                <a:moveTo>
                  <a:pt x="0" y="123"/>
                </a:moveTo>
                <a:lnTo>
                  <a:pt x="104" y="0"/>
                </a:lnTo>
                <a:lnTo>
                  <a:pt x="218" y="0"/>
                </a:lnTo>
                <a:lnTo>
                  <a:pt x="114" y="123"/>
                </a:lnTo>
                <a:lnTo>
                  <a:pt x="0" y="123"/>
                </a:lnTo>
                <a:close/>
                <a:moveTo>
                  <a:pt x="172" y="123"/>
                </a:moveTo>
                <a:lnTo>
                  <a:pt x="276" y="0"/>
                </a:lnTo>
                <a:lnTo>
                  <a:pt x="390" y="0"/>
                </a:lnTo>
                <a:lnTo>
                  <a:pt x="286" y="123"/>
                </a:lnTo>
                <a:lnTo>
                  <a:pt x="172" y="123"/>
                </a:lnTo>
                <a:close/>
                <a:moveTo>
                  <a:pt x="344" y="123"/>
                </a:moveTo>
                <a:lnTo>
                  <a:pt x="448" y="0"/>
                </a:lnTo>
                <a:lnTo>
                  <a:pt x="562" y="0"/>
                </a:lnTo>
                <a:lnTo>
                  <a:pt x="458" y="123"/>
                </a:lnTo>
                <a:lnTo>
                  <a:pt x="344" y="123"/>
                </a:lnTo>
                <a:close/>
                <a:moveTo>
                  <a:pt x="516" y="123"/>
                </a:moveTo>
                <a:lnTo>
                  <a:pt x="620" y="0"/>
                </a:lnTo>
                <a:lnTo>
                  <a:pt x="734" y="0"/>
                </a:lnTo>
                <a:lnTo>
                  <a:pt x="630" y="123"/>
                </a:lnTo>
                <a:lnTo>
                  <a:pt x="516" y="123"/>
                </a:lnTo>
                <a:close/>
                <a:moveTo>
                  <a:pt x="688" y="123"/>
                </a:moveTo>
                <a:lnTo>
                  <a:pt x="792" y="0"/>
                </a:lnTo>
                <a:lnTo>
                  <a:pt x="906" y="0"/>
                </a:lnTo>
                <a:lnTo>
                  <a:pt x="802" y="123"/>
                </a:lnTo>
                <a:lnTo>
                  <a:pt x="688" y="123"/>
                </a:lnTo>
                <a:close/>
                <a:moveTo>
                  <a:pt x="860" y="123"/>
                </a:moveTo>
                <a:lnTo>
                  <a:pt x="964" y="0"/>
                </a:lnTo>
                <a:lnTo>
                  <a:pt x="1078" y="0"/>
                </a:lnTo>
                <a:lnTo>
                  <a:pt x="974" y="123"/>
                </a:lnTo>
                <a:lnTo>
                  <a:pt x="860" y="123"/>
                </a:lnTo>
                <a:close/>
                <a:moveTo>
                  <a:pt x="1032" y="123"/>
                </a:moveTo>
                <a:lnTo>
                  <a:pt x="1136" y="0"/>
                </a:lnTo>
                <a:lnTo>
                  <a:pt x="1250" y="0"/>
                </a:lnTo>
                <a:lnTo>
                  <a:pt x="1146" y="123"/>
                </a:lnTo>
                <a:lnTo>
                  <a:pt x="1032" y="123"/>
                </a:lnTo>
                <a:close/>
              </a:path>
            </a:pathLst>
          </a:custGeom>
          <a:gradFill>
            <a:gsLst>
              <a:gs pos="29000">
                <a:srgbClr val="254FEB"/>
              </a:gs>
              <a:gs pos="100000">
                <a:srgbClr val="254FEB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2" name="图片 1" descr="操作系统开源创新大赛-logo@2x">
            <a:extLst>
              <a:ext uri="{FF2B5EF4-FFF2-40B4-BE49-F238E27FC236}">
                <a16:creationId xmlns:a16="http://schemas.microsoft.com/office/drawing/2014/main" id="{A37D56D3-5629-8385-7098-E92E7CF46C1D}"/>
              </a:ext>
            </a:extLst>
          </p:cNvPr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9519695" y="192582"/>
            <a:ext cx="2400300" cy="873125"/>
          </a:xfrm>
          <a:prstGeom prst="rect">
            <a:avLst/>
          </a:prstGeom>
        </p:spPr>
      </p:pic>
      <p:pic>
        <p:nvPicPr>
          <p:cNvPr id="8" name="图片 7" descr="图标&#10;&#10;描述已自动生成">
            <a:extLst>
              <a:ext uri="{FF2B5EF4-FFF2-40B4-BE49-F238E27FC236}">
                <a16:creationId xmlns:a16="http://schemas.microsoft.com/office/drawing/2014/main" id="{6E0E1C03-C0E8-DC83-B866-4FA181F2B2D9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4042" y="196187"/>
            <a:ext cx="812441" cy="81244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仅标题">
    <p:bg>
      <p:bgPr>
        <a:solidFill>
          <a:srgbClr val="F0F5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00916-396A-A444-B6A6-572F44C7530F}" type="datetimeFigureOut">
              <a:rPr kumimoji="1" lang="zh-CN" altLang="en-US" smtClean="0"/>
              <a:t>2025/9/10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6D65-86F8-1345-A972-51E3FE9D2458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529218" y="1445886"/>
            <a:ext cx="11133563" cy="4622027"/>
          </a:xfrm>
        </p:spPr>
        <p:txBody>
          <a:bodyPr/>
          <a:lstStyle>
            <a:lvl1pPr>
              <a:defRPr b="0" i="0">
                <a:solidFill>
                  <a:srgbClr val="090509"/>
                </a:solidFill>
                <a:latin typeface="+mn-ea"/>
                <a:ea typeface="+mn-ea"/>
              </a:defRPr>
            </a:lvl1pPr>
            <a:lvl2pPr>
              <a:defRPr b="0" i="0">
                <a:solidFill>
                  <a:srgbClr val="090509"/>
                </a:solidFill>
                <a:latin typeface="+mn-ea"/>
                <a:ea typeface="+mn-ea"/>
              </a:defRPr>
            </a:lvl2pPr>
            <a:lvl3pPr>
              <a:defRPr b="0" i="0">
                <a:solidFill>
                  <a:srgbClr val="090509"/>
                </a:solidFill>
                <a:latin typeface="+mn-ea"/>
                <a:ea typeface="+mn-ea"/>
              </a:defRPr>
            </a:lvl3pPr>
            <a:lvl4pPr>
              <a:defRPr b="0" i="0">
                <a:solidFill>
                  <a:srgbClr val="090509"/>
                </a:solidFill>
                <a:latin typeface="+mn-ea"/>
                <a:ea typeface="+mn-ea"/>
              </a:defRPr>
            </a:lvl4pPr>
            <a:lvl5pPr>
              <a:defRPr b="0" i="0">
                <a:solidFill>
                  <a:srgbClr val="090509"/>
                </a:solidFill>
                <a:latin typeface="+mn-ea"/>
                <a:ea typeface="+mn-ea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任意形状 24"/>
          <p:cNvSpPr/>
          <p:nvPr userDrawn="1">
            <p:custDataLst>
              <p:tags r:id="rId1"/>
            </p:custDataLst>
          </p:nvPr>
        </p:nvSpPr>
        <p:spPr>
          <a:xfrm>
            <a:off x="1" y="6533215"/>
            <a:ext cx="12192553" cy="214286"/>
          </a:xfrm>
          <a:custGeom>
            <a:avLst/>
            <a:gdLst>
              <a:gd name="connsiteX0" fmla="*/ 12080953 w 12192553"/>
              <a:gd name="connsiteY0" fmla="*/ 0 h 214286"/>
              <a:gd name="connsiteX1" fmla="*/ 12192553 w 12192553"/>
              <a:gd name="connsiteY1" fmla="*/ 0 h 214286"/>
              <a:gd name="connsiteX2" fmla="*/ 12192553 w 12192553"/>
              <a:gd name="connsiteY2" fmla="*/ 214286 h 214286"/>
              <a:gd name="connsiteX3" fmla="*/ 12080953 w 12192553"/>
              <a:gd name="connsiteY3" fmla="*/ 214286 h 214286"/>
              <a:gd name="connsiteX4" fmla="*/ 11883483 w 12192553"/>
              <a:gd name="connsiteY4" fmla="*/ 0 h 214286"/>
              <a:gd name="connsiteX5" fmla="*/ 11995083 w 12192553"/>
              <a:gd name="connsiteY5" fmla="*/ 0 h 214286"/>
              <a:gd name="connsiteX6" fmla="*/ 11995083 w 12192553"/>
              <a:gd name="connsiteY6" fmla="*/ 214286 h 214286"/>
              <a:gd name="connsiteX7" fmla="*/ 11883483 w 12192553"/>
              <a:gd name="connsiteY7" fmla="*/ 214286 h 214286"/>
              <a:gd name="connsiteX8" fmla="*/ 11686013 w 12192553"/>
              <a:gd name="connsiteY8" fmla="*/ 0 h 214286"/>
              <a:gd name="connsiteX9" fmla="*/ 11797613 w 12192553"/>
              <a:gd name="connsiteY9" fmla="*/ 0 h 214286"/>
              <a:gd name="connsiteX10" fmla="*/ 11797613 w 12192553"/>
              <a:gd name="connsiteY10" fmla="*/ 214286 h 214286"/>
              <a:gd name="connsiteX11" fmla="*/ 11686013 w 12192553"/>
              <a:gd name="connsiteY11" fmla="*/ 214286 h 214286"/>
              <a:gd name="connsiteX12" fmla="*/ 0 w 12192553"/>
              <a:gd name="connsiteY12" fmla="*/ 0 h 214286"/>
              <a:gd name="connsiteX13" fmla="*/ 11588399 w 12192553"/>
              <a:gd name="connsiteY13" fmla="*/ 0 h 214286"/>
              <a:gd name="connsiteX14" fmla="*/ 11588399 w 12192553"/>
              <a:gd name="connsiteY14" fmla="*/ 214286 h 214286"/>
              <a:gd name="connsiteX15" fmla="*/ 0 w 12192553"/>
              <a:gd name="connsiteY15" fmla="*/ 214286 h 214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553" h="214286">
                <a:moveTo>
                  <a:pt x="12080953" y="0"/>
                </a:moveTo>
                <a:lnTo>
                  <a:pt x="12192553" y="0"/>
                </a:lnTo>
                <a:lnTo>
                  <a:pt x="12192553" y="214286"/>
                </a:lnTo>
                <a:lnTo>
                  <a:pt x="12080953" y="214286"/>
                </a:lnTo>
                <a:close/>
                <a:moveTo>
                  <a:pt x="11883483" y="0"/>
                </a:moveTo>
                <a:lnTo>
                  <a:pt x="11995083" y="0"/>
                </a:lnTo>
                <a:lnTo>
                  <a:pt x="11995083" y="214286"/>
                </a:lnTo>
                <a:lnTo>
                  <a:pt x="11883483" y="214286"/>
                </a:lnTo>
                <a:close/>
                <a:moveTo>
                  <a:pt x="11686013" y="0"/>
                </a:moveTo>
                <a:lnTo>
                  <a:pt x="11797613" y="0"/>
                </a:lnTo>
                <a:lnTo>
                  <a:pt x="11797613" y="214286"/>
                </a:lnTo>
                <a:lnTo>
                  <a:pt x="11686013" y="214286"/>
                </a:lnTo>
                <a:close/>
                <a:moveTo>
                  <a:pt x="0" y="0"/>
                </a:moveTo>
                <a:lnTo>
                  <a:pt x="11588399" y="0"/>
                </a:lnTo>
                <a:lnTo>
                  <a:pt x="11588399" y="214286"/>
                </a:lnTo>
                <a:lnTo>
                  <a:pt x="0" y="214286"/>
                </a:lnTo>
                <a:close/>
              </a:path>
            </a:pathLst>
          </a:custGeom>
          <a:gradFill>
            <a:gsLst>
              <a:gs pos="100000">
                <a:srgbClr val="642FFF"/>
              </a:gs>
              <a:gs pos="0">
                <a:srgbClr val="254FEB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12" name="标题 1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528955" y="522605"/>
            <a:ext cx="7624445" cy="491490"/>
          </a:xfrm>
        </p:spPr>
        <p:txBody>
          <a:bodyPr wrap="square" anchor="ctr" anchorCtr="0">
            <a:sp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zh-CN" altLang="en-US" sz="2600" b="1" kern="1200" dirty="0">
                <a:solidFill>
                  <a:srgbClr val="254FEB"/>
                </a:solidFill>
                <a:effectLst/>
                <a:latin typeface="思源黑体 Heavy" panose="020B0A00000000000000" pitchFamily="34" charset="-122"/>
                <a:ea typeface="思源黑体 Heavy" panose="020B0A00000000000000" pitchFamily="34" charset="-122"/>
                <a:cs typeface="+mj-cs"/>
              </a:defRPr>
            </a:lvl1pPr>
          </a:lstStyle>
          <a:p>
            <a:r>
              <a:rPr lang="en-US" altLang="zh-CN" dirty="0"/>
              <a:t>1.3 </a:t>
            </a:r>
            <a:r>
              <a:rPr lang="zh-CN" altLang="en-US" dirty="0"/>
              <a:t>设计简介</a:t>
            </a:r>
          </a:p>
        </p:txBody>
      </p:sp>
      <p:sp>
        <p:nvSpPr>
          <p:cNvPr id="10" name="任意多边形 9"/>
          <p:cNvSpPr/>
          <p:nvPr userDrawn="1">
            <p:custDataLst>
              <p:tags r:id="rId3"/>
            </p:custDataLst>
          </p:nvPr>
        </p:nvSpPr>
        <p:spPr>
          <a:xfrm>
            <a:off x="589280" y="1022985"/>
            <a:ext cx="793750" cy="78105"/>
          </a:xfrm>
          <a:custGeom>
            <a:avLst/>
            <a:gdLst>
              <a:gd name="adj" fmla="val 84552"/>
              <a:gd name="maxAdj" fmla="*/ 100000 w ss"/>
              <a:gd name="a" fmla="pin 0 adj maxAdj"/>
              <a:gd name="x1" fmla="*/ ss a 200000"/>
              <a:gd name="x2" fmla="*/ ss a 100000"/>
              <a:gd name="x6" fmla="+- r 0 x1"/>
              <a:gd name="x5" fmla="+- r 0 x2"/>
              <a:gd name="x3" fmla="*/ x5 1 2"/>
              <a:gd name="x4" fmla="+- r 0 x3"/>
              <a:gd name="il" fmla="*/ wd2 a maxAdj"/>
              <a:gd name="q1" fmla="*/ 5 a maxAdj"/>
              <a:gd name="q2" fmla="+/ 1 q1 12"/>
              <a:gd name="il-1" fmla="*/ q2 w 1"/>
              <a:gd name="it" fmla="*/ q2 h 1"/>
              <a:gd name="ir" fmla="+- r 0 il-1"/>
              <a:gd name="ib" fmla="+- b 0 it"/>
              <a:gd name="q3" fmla="*/ h hc x2"/>
              <a:gd name="y1" fmla="pin 0 q3 h"/>
              <a:gd name="y2" fmla="+- b 0 y1"/>
            </a:gdLst>
            <a:ahLst/>
            <a:cxnLst>
              <a:cxn ang="3">
                <a:pos x="hc" y="y2"/>
              </a:cxn>
              <a:cxn ang="3">
                <a:pos x="x4" y="t"/>
              </a:cxn>
              <a:cxn ang="0">
                <a:pos x="x6" y="vc"/>
              </a:cxn>
              <a:cxn ang="cd4">
                <a:pos x="x3" y="b"/>
              </a:cxn>
              <a:cxn ang="cd4">
                <a:pos x="hc" y="y1"/>
              </a:cxn>
              <a:cxn ang="cd2">
                <a:pos x="x1" y="vc"/>
              </a:cxn>
            </a:cxnLst>
            <a:rect l="l" t="t" r="r" b="b"/>
            <a:pathLst>
              <a:path w="1250" h="123">
                <a:moveTo>
                  <a:pt x="0" y="123"/>
                </a:moveTo>
                <a:lnTo>
                  <a:pt x="104" y="0"/>
                </a:lnTo>
                <a:lnTo>
                  <a:pt x="218" y="0"/>
                </a:lnTo>
                <a:lnTo>
                  <a:pt x="114" y="123"/>
                </a:lnTo>
                <a:lnTo>
                  <a:pt x="0" y="123"/>
                </a:lnTo>
                <a:close/>
                <a:moveTo>
                  <a:pt x="172" y="123"/>
                </a:moveTo>
                <a:lnTo>
                  <a:pt x="276" y="0"/>
                </a:lnTo>
                <a:lnTo>
                  <a:pt x="390" y="0"/>
                </a:lnTo>
                <a:lnTo>
                  <a:pt x="286" y="123"/>
                </a:lnTo>
                <a:lnTo>
                  <a:pt x="172" y="123"/>
                </a:lnTo>
                <a:close/>
                <a:moveTo>
                  <a:pt x="344" y="123"/>
                </a:moveTo>
                <a:lnTo>
                  <a:pt x="448" y="0"/>
                </a:lnTo>
                <a:lnTo>
                  <a:pt x="562" y="0"/>
                </a:lnTo>
                <a:lnTo>
                  <a:pt x="458" y="123"/>
                </a:lnTo>
                <a:lnTo>
                  <a:pt x="344" y="123"/>
                </a:lnTo>
                <a:close/>
                <a:moveTo>
                  <a:pt x="516" y="123"/>
                </a:moveTo>
                <a:lnTo>
                  <a:pt x="620" y="0"/>
                </a:lnTo>
                <a:lnTo>
                  <a:pt x="734" y="0"/>
                </a:lnTo>
                <a:lnTo>
                  <a:pt x="630" y="123"/>
                </a:lnTo>
                <a:lnTo>
                  <a:pt x="516" y="123"/>
                </a:lnTo>
                <a:close/>
                <a:moveTo>
                  <a:pt x="688" y="123"/>
                </a:moveTo>
                <a:lnTo>
                  <a:pt x="792" y="0"/>
                </a:lnTo>
                <a:lnTo>
                  <a:pt x="906" y="0"/>
                </a:lnTo>
                <a:lnTo>
                  <a:pt x="802" y="123"/>
                </a:lnTo>
                <a:lnTo>
                  <a:pt x="688" y="123"/>
                </a:lnTo>
                <a:close/>
                <a:moveTo>
                  <a:pt x="860" y="123"/>
                </a:moveTo>
                <a:lnTo>
                  <a:pt x="964" y="0"/>
                </a:lnTo>
                <a:lnTo>
                  <a:pt x="1078" y="0"/>
                </a:lnTo>
                <a:lnTo>
                  <a:pt x="974" y="123"/>
                </a:lnTo>
                <a:lnTo>
                  <a:pt x="860" y="123"/>
                </a:lnTo>
                <a:close/>
                <a:moveTo>
                  <a:pt x="1032" y="123"/>
                </a:moveTo>
                <a:lnTo>
                  <a:pt x="1136" y="0"/>
                </a:lnTo>
                <a:lnTo>
                  <a:pt x="1250" y="0"/>
                </a:lnTo>
                <a:lnTo>
                  <a:pt x="1146" y="123"/>
                </a:lnTo>
                <a:lnTo>
                  <a:pt x="1032" y="123"/>
                </a:lnTo>
                <a:close/>
              </a:path>
            </a:pathLst>
          </a:custGeom>
          <a:gradFill>
            <a:gsLst>
              <a:gs pos="29000">
                <a:srgbClr val="254FEB"/>
              </a:gs>
              <a:gs pos="100000">
                <a:srgbClr val="254FEB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2" name="图片 1" descr="操作系统开源创新大赛-logo@2x">
            <a:extLst>
              <a:ext uri="{FF2B5EF4-FFF2-40B4-BE49-F238E27FC236}">
                <a16:creationId xmlns:a16="http://schemas.microsoft.com/office/drawing/2014/main" id="{C62E7F73-0E77-710B-B8A6-87F4D18BF8C2}"/>
              </a:ext>
            </a:extLst>
          </p:cNvPr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9519695" y="192582"/>
            <a:ext cx="2400300" cy="873125"/>
          </a:xfrm>
          <a:prstGeom prst="rect">
            <a:avLst/>
          </a:prstGeom>
        </p:spPr>
      </p:pic>
      <p:pic>
        <p:nvPicPr>
          <p:cNvPr id="6" name="图片 5" descr="图标&#10;&#10;描述已自动生成">
            <a:extLst>
              <a:ext uri="{FF2B5EF4-FFF2-40B4-BE49-F238E27FC236}">
                <a16:creationId xmlns:a16="http://schemas.microsoft.com/office/drawing/2014/main" id="{DB00524F-0D10-BDC8-98CE-67EA50E789A3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4042" y="196187"/>
            <a:ext cx="812441" cy="81244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仅标题">
    <p:bg>
      <p:bgPr>
        <a:solidFill>
          <a:srgbClr val="F0F5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00916-396A-A444-B6A6-572F44C7530F}" type="datetimeFigureOut">
              <a:rPr kumimoji="1" lang="zh-CN" altLang="en-US" smtClean="0"/>
              <a:t>2025/9/10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6D65-86F8-1345-A972-51E3FE9D2458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529218" y="1445886"/>
            <a:ext cx="11133563" cy="4622027"/>
          </a:xfrm>
        </p:spPr>
        <p:txBody>
          <a:bodyPr/>
          <a:lstStyle>
            <a:lvl1pPr>
              <a:defRPr b="0" i="0">
                <a:solidFill>
                  <a:srgbClr val="090509"/>
                </a:solidFill>
                <a:latin typeface="+mn-ea"/>
                <a:ea typeface="+mn-ea"/>
              </a:defRPr>
            </a:lvl1pPr>
            <a:lvl2pPr>
              <a:defRPr b="0" i="0">
                <a:solidFill>
                  <a:srgbClr val="090509"/>
                </a:solidFill>
                <a:latin typeface="+mn-ea"/>
                <a:ea typeface="+mn-ea"/>
              </a:defRPr>
            </a:lvl2pPr>
            <a:lvl3pPr>
              <a:defRPr b="0" i="0">
                <a:solidFill>
                  <a:srgbClr val="090509"/>
                </a:solidFill>
                <a:latin typeface="+mn-ea"/>
                <a:ea typeface="+mn-ea"/>
              </a:defRPr>
            </a:lvl3pPr>
            <a:lvl4pPr>
              <a:defRPr b="0" i="0">
                <a:solidFill>
                  <a:srgbClr val="090509"/>
                </a:solidFill>
                <a:latin typeface="+mn-ea"/>
                <a:ea typeface="+mn-ea"/>
              </a:defRPr>
            </a:lvl4pPr>
            <a:lvl5pPr>
              <a:defRPr b="0" i="0">
                <a:solidFill>
                  <a:srgbClr val="090509"/>
                </a:solidFill>
                <a:latin typeface="+mn-ea"/>
                <a:ea typeface="+mn-ea"/>
              </a:defRPr>
            </a:lvl5pPr>
          </a:lstStyle>
          <a:p>
            <a:pPr lvl="0"/>
            <a:r>
              <a:rPr kumimoji="1" lang="zh-CN" altLang="en-US" dirty="0"/>
              <a:t>单击此处编辑母版文本样式</a:t>
            </a:r>
          </a:p>
          <a:p>
            <a:pPr lvl="1"/>
            <a:r>
              <a:rPr kumimoji="1" lang="zh-CN" altLang="en-US" dirty="0"/>
              <a:t>二级</a:t>
            </a:r>
          </a:p>
          <a:p>
            <a:pPr lvl="2"/>
            <a:r>
              <a:rPr kumimoji="1" lang="zh-CN" altLang="en-US" dirty="0"/>
              <a:t>三级</a:t>
            </a:r>
          </a:p>
          <a:p>
            <a:pPr lvl="3"/>
            <a:r>
              <a:rPr kumimoji="1" lang="zh-CN" altLang="en-US" dirty="0"/>
              <a:t>四级</a:t>
            </a:r>
          </a:p>
          <a:p>
            <a:pPr lvl="4"/>
            <a:r>
              <a:rPr kumimoji="1" lang="zh-CN" altLang="en-US" dirty="0"/>
              <a:t>五级</a:t>
            </a:r>
          </a:p>
        </p:txBody>
      </p:sp>
      <p:sp>
        <p:nvSpPr>
          <p:cNvPr id="7" name="任意形状 24"/>
          <p:cNvSpPr/>
          <p:nvPr userDrawn="1">
            <p:custDataLst>
              <p:tags r:id="rId1"/>
            </p:custDataLst>
          </p:nvPr>
        </p:nvSpPr>
        <p:spPr>
          <a:xfrm>
            <a:off x="1" y="6533215"/>
            <a:ext cx="12192553" cy="214286"/>
          </a:xfrm>
          <a:custGeom>
            <a:avLst/>
            <a:gdLst>
              <a:gd name="connsiteX0" fmla="*/ 12080953 w 12192553"/>
              <a:gd name="connsiteY0" fmla="*/ 0 h 214286"/>
              <a:gd name="connsiteX1" fmla="*/ 12192553 w 12192553"/>
              <a:gd name="connsiteY1" fmla="*/ 0 h 214286"/>
              <a:gd name="connsiteX2" fmla="*/ 12192553 w 12192553"/>
              <a:gd name="connsiteY2" fmla="*/ 214286 h 214286"/>
              <a:gd name="connsiteX3" fmla="*/ 12080953 w 12192553"/>
              <a:gd name="connsiteY3" fmla="*/ 214286 h 214286"/>
              <a:gd name="connsiteX4" fmla="*/ 11883483 w 12192553"/>
              <a:gd name="connsiteY4" fmla="*/ 0 h 214286"/>
              <a:gd name="connsiteX5" fmla="*/ 11995083 w 12192553"/>
              <a:gd name="connsiteY5" fmla="*/ 0 h 214286"/>
              <a:gd name="connsiteX6" fmla="*/ 11995083 w 12192553"/>
              <a:gd name="connsiteY6" fmla="*/ 214286 h 214286"/>
              <a:gd name="connsiteX7" fmla="*/ 11883483 w 12192553"/>
              <a:gd name="connsiteY7" fmla="*/ 214286 h 214286"/>
              <a:gd name="connsiteX8" fmla="*/ 11686013 w 12192553"/>
              <a:gd name="connsiteY8" fmla="*/ 0 h 214286"/>
              <a:gd name="connsiteX9" fmla="*/ 11797613 w 12192553"/>
              <a:gd name="connsiteY9" fmla="*/ 0 h 214286"/>
              <a:gd name="connsiteX10" fmla="*/ 11797613 w 12192553"/>
              <a:gd name="connsiteY10" fmla="*/ 214286 h 214286"/>
              <a:gd name="connsiteX11" fmla="*/ 11686013 w 12192553"/>
              <a:gd name="connsiteY11" fmla="*/ 214286 h 214286"/>
              <a:gd name="connsiteX12" fmla="*/ 0 w 12192553"/>
              <a:gd name="connsiteY12" fmla="*/ 0 h 214286"/>
              <a:gd name="connsiteX13" fmla="*/ 11588399 w 12192553"/>
              <a:gd name="connsiteY13" fmla="*/ 0 h 214286"/>
              <a:gd name="connsiteX14" fmla="*/ 11588399 w 12192553"/>
              <a:gd name="connsiteY14" fmla="*/ 214286 h 214286"/>
              <a:gd name="connsiteX15" fmla="*/ 0 w 12192553"/>
              <a:gd name="connsiteY15" fmla="*/ 214286 h 214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553" h="214286">
                <a:moveTo>
                  <a:pt x="12080953" y="0"/>
                </a:moveTo>
                <a:lnTo>
                  <a:pt x="12192553" y="0"/>
                </a:lnTo>
                <a:lnTo>
                  <a:pt x="12192553" y="214286"/>
                </a:lnTo>
                <a:lnTo>
                  <a:pt x="12080953" y="214286"/>
                </a:lnTo>
                <a:close/>
                <a:moveTo>
                  <a:pt x="11883483" y="0"/>
                </a:moveTo>
                <a:lnTo>
                  <a:pt x="11995083" y="0"/>
                </a:lnTo>
                <a:lnTo>
                  <a:pt x="11995083" y="214286"/>
                </a:lnTo>
                <a:lnTo>
                  <a:pt x="11883483" y="214286"/>
                </a:lnTo>
                <a:close/>
                <a:moveTo>
                  <a:pt x="11686013" y="0"/>
                </a:moveTo>
                <a:lnTo>
                  <a:pt x="11797613" y="0"/>
                </a:lnTo>
                <a:lnTo>
                  <a:pt x="11797613" y="214286"/>
                </a:lnTo>
                <a:lnTo>
                  <a:pt x="11686013" y="214286"/>
                </a:lnTo>
                <a:close/>
                <a:moveTo>
                  <a:pt x="0" y="0"/>
                </a:moveTo>
                <a:lnTo>
                  <a:pt x="11588399" y="0"/>
                </a:lnTo>
                <a:lnTo>
                  <a:pt x="11588399" y="214286"/>
                </a:lnTo>
                <a:lnTo>
                  <a:pt x="0" y="214286"/>
                </a:lnTo>
                <a:close/>
              </a:path>
            </a:pathLst>
          </a:custGeom>
          <a:gradFill>
            <a:gsLst>
              <a:gs pos="100000">
                <a:srgbClr val="642FFF"/>
              </a:gs>
              <a:gs pos="0">
                <a:srgbClr val="254FEB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12" name="标题 1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528955" y="522605"/>
            <a:ext cx="7624445" cy="491490"/>
          </a:xfrm>
        </p:spPr>
        <p:txBody>
          <a:bodyPr wrap="square" anchor="ctr" anchorCtr="0">
            <a:sp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zh-CN" altLang="en-US" sz="2600" b="1" kern="1200" dirty="0">
                <a:solidFill>
                  <a:srgbClr val="254FEB"/>
                </a:solidFill>
                <a:effectLst/>
                <a:latin typeface="思源黑体 Heavy" panose="020B0A00000000000000" pitchFamily="34" charset="-122"/>
                <a:ea typeface="思源黑体 Heavy" panose="020B0A00000000000000" pitchFamily="34" charset="-122"/>
                <a:cs typeface="+mj-cs"/>
              </a:defRPr>
            </a:lvl1pPr>
          </a:lstStyle>
          <a:p>
            <a:r>
              <a:rPr lang="en-US" altLang="zh-CN" dirty="0"/>
              <a:t>1.4 </a:t>
            </a:r>
            <a:r>
              <a:rPr lang="zh-CN" altLang="en-US" dirty="0"/>
              <a:t>作品原创性情况说明</a:t>
            </a:r>
          </a:p>
        </p:txBody>
      </p:sp>
      <p:sp>
        <p:nvSpPr>
          <p:cNvPr id="10" name="任意多边形 9"/>
          <p:cNvSpPr/>
          <p:nvPr userDrawn="1">
            <p:custDataLst>
              <p:tags r:id="rId3"/>
            </p:custDataLst>
          </p:nvPr>
        </p:nvSpPr>
        <p:spPr>
          <a:xfrm>
            <a:off x="589280" y="1022985"/>
            <a:ext cx="793750" cy="78105"/>
          </a:xfrm>
          <a:custGeom>
            <a:avLst/>
            <a:gdLst>
              <a:gd name="adj" fmla="val 84552"/>
              <a:gd name="maxAdj" fmla="*/ 100000 w ss"/>
              <a:gd name="a" fmla="pin 0 adj maxAdj"/>
              <a:gd name="x1" fmla="*/ ss a 200000"/>
              <a:gd name="x2" fmla="*/ ss a 100000"/>
              <a:gd name="x6" fmla="+- r 0 x1"/>
              <a:gd name="x5" fmla="+- r 0 x2"/>
              <a:gd name="x3" fmla="*/ x5 1 2"/>
              <a:gd name="x4" fmla="+- r 0 x3"/>
              <a:gd name="il" fmla="*/ wd2 a maxAdj"/>
              <a:gd name="q1" fmla="*/ 5 a maxAdj"/>
              <a:gd name="q2" fmla="+/ 1 q1 12"/>
              <a:gd name="il-1" fmla="*/ q2 w 1"/>
              <a:gd name="it" fmla="*/ q2 h 1"/>
              <a:gd name="ir" fmla="+- r 0 il-1"/>
              <a:gd name="ib" fmla="+- b 0 it"/>
              <a:gd name="q3" fmla="*/ h hc x2"/>
              <a:gd name="y1" fmla="pin 0 q3 h"/>
              <a:gd name="y2" fmla="+- b 0 y1"/>
            </a:gdLst>
            <a:ahLst/>
            <a:cxnLst>
              <a:cxn ang="3">
                <a:pos x="hc" y="y2"/>
              </a:cxn>
              <a:cxn ang="3">
                <a:pos x="x4" y="t"/>
              </a:cxn>
              <a:cxn ang="0">
                <a:pos x="x6" y="vc"/>
              </a:cxn>
              <a:cxn ang="cd4">
                <a:pos x="x3" y="b"/>
              </a:cxn>
              <a:cxn ang="cd4">
                <a:pos x="hc" y="y1"/>
              </a:cxn>
              <a:cxn ang="cd2">
                <a:pos x="x1" y="vc"/>
              </a:cxn>
            </a:cxnLst>
            <a:rect l="l" t="t" r="r" b="b"/>
            <a:pathLst>
              <a:path w="1250" h="123">
                <a:moveTo>
                  <a:pt x="0" y="123"/>
                </a:moveTo>
                <a:lnTo>
                  <a:pt x="104" y="0"/>
                </a:lnTo>
                <a:lnTo>
                  <a:pt x="218" y="0"/>
                </a:lnTo>
                <a:lnTo>
                  <a:pt x="114" y="123"/>
                </a:lnTo>
                <a:lnTo>
                  <a:pt x="0" y="123"/>
                </a:lnTo>
                <a:close/>
                <a:moveTo>
                  <a:pt x="172" y="123"/>
                </a:moveTo>
                <a:lnTo>
                  <a:pt x="276" y="0"/>
                </a:lnTo>
                <a:lnTo>
                  <a:pt x="390" y="0"/>
                </a:lnTo>
                <a:lnTo>
                  <a:pt x="286" y="123"/>
                </a:lnTo>
                <a:lnTo>
                  <a:pt x="172" y="123"/>
                </a:lnTo>
                <a:close/>
                <a:moveTo>
                  <a:pt x="344" y="123"/>
                </a:moveTo>
                <a:lnTo>
                  <a:pt x="448" y="0"/>
                </a:lnTo>
                <a:lnTo>
                  <a:pt x="562" y="0"/>
                </a:lnTo>
                <a:lnTo>
                  <a:pt x="458" y="123"/>
                </a:lnTo>
                <a:lnTo>
                  <a:pt x="344" y="123"/>
                </a:lnTo>
                <a:close/>
                <a:moveTo>
                  <a:pt x="516" y="123"/>
                </a:moveTo>
                <a:lnTo>
                  <a:pt x="620" y="0"/>
                </a:lnTo>
                <a:lnTo>
                  <a:pt x="734" y="0"/>
                </a:lnTo>
                <a:lnTo>
                  <a:pt x="630" y="123"/>
                </a:lnTo>
                <a:lnTo>
                  <a:pt x="516" y="123"/>
                </a:lnTo>
                <a:close/>
                <a:moveTo>
                  <a:pt x="688" y="123"/>
                </a:moveTo>
                <a:lnTo>
                  <a:pt x="792" y="0"/>
                </a:lnTo>
                <a:lnTo>
                  <a:pt x="906" y="0"/>
                </a:lnTo>
                <a:lnTo>
                  <a:pt x="802" y="123"/>
                </a:lnTo>
                <a:lnTo>
                  <a:pt x="688" y="123"/>
                </a:lnTo>
                <a:close/>
                <a:moveTo>
                  <a:pt x="860" y="123"/>
                </a:moveTo>
                <a:lnTo>
                  <a:pt x="964" y="0"/>
                </a:lnTo>
                <a:lnTo>
                  <a:pt x="1078" y="0"/>
                </a:lnTo>
                <a:lnTo>
                  <a:pt x="974" y="123"/>
                </a:lnTo>
                <a:lnTo>
                  <a:pt x="860" y="123"/>
                </a:lnTo>
                <a:close/>
                <a:moveTo>
                  <a:pt x="1032" y="123"/>
                </a:moveTo>
                <a:lnTo>
                  <a:pt x="1136" y="0"/>
                </a:lnTo>
                <a:lnTo>
                  <a:pt x="1250" y="0"/>
                </a:lnTo>
                <a:lnTo>
                  <a:pt x="1146" y="123"/>
                </a:lnTo>
                <a:lnTo>
                  <a:pt x="1032" y="123"/>
                </a:lnTo>
                <a:close/>
              </a:path>
            </a:pathLst>
          </a:custGeom>
          <a:gradFill>
            <a:gsLst>
              <a:gs pos="29000">
                <a:srgbClr val="254FEB"/>
              </a:gs>
              <a:gs pos="100000">
                <a:srgbClr val="254FEB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2" name="图片 1" descr="操作系统开源创新大赛-logo@2x">
            <a:extLst>
              <a:ext uri="{FF2B5EF4-FFF2-40B4-BE49-F238E27FC236}">
                <a16:creationId xmlns:a16="http://schemas.microsoft.com/office/drawing/2014/main" id="{A7F09D1D-CD3A-68DE-95BE-743C69C26EE8}"/>
              </a:ext>
            </a:extLst>
          </p:cNvPr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9519695" y="192582"/>
            <a:ext cx="2400300" cy="873125"/>
          </a:xfrm>
          <a:prstGeom prst="rect">
            <a:avLst/>
          </a:prstGeom>
        </p:spPr>
      </p:pic>
      <p:pic>
        <p:nvPicPr>
          <p:cNvPr id="6" name="图片 5" descr="图标&#10;&#10;描述已自动生成">
            <a:extLst>
              <a:ext uri="{FF2B5EF4-FFF2-40B4-BE49-F238E27FC236}">
                <a16:creationId xmlns:a16="http://schemas.microsoft.com/office/drawing/2014/main" id="{598D7DE7-5219-A2FF-9A92-E4693CB33381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4042" y="196187"/>
            <a:ext cx="812441" cy="81244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仅标题">
    <p:bg>
      <p:bgPr>
        <a:blipFill rotWithShape="1">
          <a:blip r:embed="rId5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00916-396A-A444-B6A6-572F44C7530F}" type="datetimeFigureOut">
              <a:rPr kumimoji="1" lang="zh-CN" altLang="en-US" smtClean="0"/>
              <a:t>2025/9/10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6D65-86F8-1345-A972-51E3FE9D2458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14" name="标题 1"/>
          <p:cNvSpPr txBox="1"/>
          <p:nvPr userDrawn="1">
            <p:custDataLst>
              <p:tags r:id="rId1"/>
            </p:custDataLst>
          </p:nvPr>
        </p:nvSpPr>
        <p:spPr>
          <a:xfrm>
            <a:off x="2316480" y="2591380"/>
            <a:ext cx="2661920" cy="838835"/>
          </a:xfrm>
          <a:prstGeom prst="rect">
            <a:avLst/>
          </a:prstGeom>
          <a:noFill/>
        </p:spPr>
        <p:txBody>
          <a:bodyPr vert="horz" wrap="square" lIns="90000" tIns="45720" rIns="91440" bIns="45720" rtlCol="0" anchor="ctr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8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kumimoji="1" lang="en-US" altLang="zh-CN" sz="5400" b="1" cap="none" spc="0" dirty="0">
                <a:ln w="6600">
                  <a:noFill/>
                  <a:prstDash val="solid"/>
                </a:ln>
                <a:solidFill>
                  <a:schemeClr val="bg1"/>
                </a:solidFill>
                <a:effectLst/>
                <a:latin typeface="思源黑体 Heavy" panose="020B0A00000000000000" pitchFamily="34" charset="-122"/>
                <a:ea typeface="思源黑体 Heavy" panose="020B0A00000000000000" pitchFamily="34" charset="-122"/>
              </a:rPr>
              <a:t>Part 02</a:t>
            </a:r>
          </a:p>
        </p:txBody>
      </p:sp>
      <p:sp>
        <p:nvSpPr>
          <p:cNvPr id="15" name="文本占位符 17"/>
          <p:cNvSpPr>
            <a:spLocks noGrp="1"/>
          </p:cNvSpPr>
          <p:nvPr>
            <p:ph type="body" sz="quarter" idx="13" hasCustomPrompt="1"/>
            <p:custDataLst>
              <p:tags r:id="rId2"/>
            </p:custDataLst>
          </p:nvPr>
        </p:nvSpPr>
        <p:spPr>
          <a:xfrm>
            <a:off x="5192421" y="2453241"/>
            <a:ext cx="4304799" cy="1115113"/>
          </a:xfrm>
        </p:spPr>
        <p:txBody>
          <a:bodyPr lIns="90000" anchor="ctr">
            <a:noAutofit/>
          </a:bodyPr>
          <a:lstStyle>
            <a:lvl1pPr marL="0" indent="0" algn="l">
              <a:buNone/>
              <a:defRPr sz="6600" b="1">
                <a:solidFill>
                  <a:schemeClr val="bg1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defRPr>
            </a:lvl1pPr>
          </a:lstStyle>
          <a:p>
            <a:pPr lvl="0"/>
            <a:r>
              <a:rPr kumimoji="1" lang="zh-CN" altLang="en-US" dirty="0"/>
              <a:t>项目亮点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1489756D-3059-3401-FCAF-DBA0D2BDB969}"/>
              </a:ext>
            </a:extLst>
          </p:cNvPr>
          <p:cNvGrpSpPr/>
          <p:nvPr userDrawn="1"/>
        </p:nvGrpSpPr>
        <p:grpSpPr>
          <a:xfrm>
            <a:off x="272005" y="192582"/>
            <a:ext cx="11647990" cy="873125"/>
            <a:chOff x="272005" y="232342"/>
            <a:chExt cx="11647990" cy="873125"/>
          </a:xfrm>
        </p:grpSpPr>
        <p:pic>
          <p:nvPicPr>
            <p:cNvPr id="6" name="图片 5" descr="操作系统开源创新大赛-logo@2x">
              <a:extLst>
                <a:ext uri="{FF2B5EF4-FFF2-40B4-BE49-F238E27FC236}">
                  <a16:creationId xmlns:a16="http://schemas.microsoft.com/office/drawing/2014/main" id="{FACCD13F-F2CA-2847-8AE4-FCD53337FCD1}"/>
                </a:ext>
              </a:extLst>
            </p:cNvPr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>
            <a:blip r:embed="rId6"/>
            <a:stretch>
              <a:fillRect/>
            </a:stretch>
          </p:blipFill>
          <p:spPr>
            <a:xfrm>
              <a:off x="9519695" y="232342"/>
              <a:ext cx="2400300" cy="873125"/>
            </a:xfrm>
            <a:prstGeom prst="rect">
              <a:avLst/>
            </a:prstGeom>
          </p:spPr>
        </p:pic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FF51373E-C310-8B6E-E6C0-2F8FD50A0CA7}"/>
                </a:ext>
              </a:extLst>
            </p:cNvPr>
            <p:cNvSpPr txBox="1"/>
            <p:nvPr userDrawn="1"/>
          </p:nvSpPr>
          <p:spPr>
            <a:xfrm>
              <a:off x="272005" y="304413"/>
              <a:ext cx="3619059" cy="7289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800" b="1" dirty="0">
                  <a:solidFill>
                    <a:schemeClr val="bg1"/>
                  </a:solidFill>
                  <a:latin typeface="方正粗黑宋简体" panose="02000000000000000000" pitchFamily="2" charset="-122"/>
                  <a:ea typeface="方正粗黑宋简体" panose="02000000000000000000" pitchFamily="2" charset="-122"/>
                </a:rPr>
                <a:t>“中国数谷</a:t>
              </a:r>
              <a:r>
                <a:rPr lang="en-US" altLang="zh-CN" sz="1800" b="1" dirty="0">
                  <a:solidFill>
                    <a:schemeClr val="bg1"/>
                  </a:solidFill>
                  <a:latin typeface="方正粗黑宋简体" panose="02000000000000000000" pitchFamily="2" charset="-122"/>
                  <a:ea typeface="方正粗黑宋简体" panose="02000000000000000000" pitchFamily="2" charset="-122"/>
                </a:rPr>
                <a:t>·</a:t>
              </a:r>
              <a:r>
                <a:rPr lang="zh-CN" altLang="en-US" sz="1800" b="1" dirty="0">
                  <a:solidFill>
                    <a:schemeClr val="bg1"/>
                  </a:solidFill>
                  <a:latin typeface="方正粗黑宋简体" panose="02000000000000000000" pitchFamily="2" charset="-122"/>
                  <a:ea typeface="方正粗黑宋简体" panose="02000000000000000000" pitchFamily="2" charset="-122"/>
                </a:rPr>
                <a:t>华为杯”第二届中国</a:t>
              </a:r>
              <a:endParaRPr lang="en-US" altLang="zh-CN" sz="1800" b="1" dirty="0">
                <a:solidFill>
                  <a:schemeClr val="bg1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endParaRPr>
            </a:p>
            <a:p>
              <a:pPr algn="ctr">
                <a:lnSpc>
                  <a:spcPct val="120000"/>
                </a:lnSpc>
              </a:pPr>
              <a:r>
                <a:rPr lang="zh-CN" altLang="en-US" sz="1800" b="1" dirty="0">
                  <a:solidFill>
                    <a:schemeClr val="bg1"/>
                  </a:solidFill>
                  <a:latin typeface="方正粗黑宋简体" panose="02000000000000000000" pitchFamily="2" charset="-122"/>
                  <a:ea typeface="方正粗黑宋简体" panose="02000000000000000000" pitchFamily="2" charset="-122"/>
                </a:rPr>
                <a:t>研究生操作系统</a:t>
              </a:r>
              <a:r>
                <a:rPr lang="zh-CN" altLang="en-US" sz="1800" b="1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方正粗黑宋简体" panose="02000000000000000000" pitchFamily="2" charset="-122"/>
                  <a:ea typeface="方正粗黑宋简体" panose="02000000000000000000" pitchFamily="2" charset="-122"/>
                </a:rPr>
                <a:t>开</a:t>
              </a:r>
              <a:r>
                <a:rPr lang="zh-CN" altLang="en-US" sz="1800" b="1" dirty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方正粗黑宋简体" panose="02000000000000000000" pitchFamily="2" charset="-122"/>
                  <a:ea typeface="方正粗黑宋简体" panose="02000000000000000000" pitchFamily="2" charset="-122"/>
                </a:rPr>
                <a:t>源</a:t>
              </a:r>
              <a:r>
                <a:rPr lang="zh-CN" altLang="en-US" sz="1800" b="1" dirty="0">
                  <a:solidFill>
                    <a:srgbClr val="F87F08"/>
                  </a:solidFill>
                  <a:latin typeface="方正粗黑宋简体" panose="02000000000000000000" pitchFamily="2" charset="-122"/>
                  <a:ea typeface="方正粗黑宋简体" panose="02000000000000000000" pitchFamily="2" charset="-122"/>
                </a:rPr>
                <a:t>创</a:t>
              </a:r>
              <a:r>
                <a:rPr lang="zh-CN" altLang="en-US" sz="1800" b="1" dirty="0">
                  <a:solidFill>
                    <a:srgbClr val="08F1F4"/>
                  </a:solidFill>
                  <a:latin typeface="方正粗黑宋简体" panose="02000000000000000000" pitchFamily="2" charset="-122"/>
                  <a:ea typeface="方正粗黑宋简体" panose="02000000000000000000" pitchFamily="2" charset="-122"/>
                </a:rPr>
                <a:t>新</a:t>
              </a:r>
              <a:r>
                <a:rPr lang="zh-CN" altLang="en-US" sz="1800" b="1" dirty="0">
                  <a:solidFill>
                    <a:schemeClr val="bg1"/>
                  </a:solidFill>
                  <a:latin typeface="方正粗黑宋简体" panose="02000000000000000000" pitchFamily="2" charset="-122"/>
                  <a:ea typeface="方正粗黑宋简体" panose="02000000000000000000" pitchFamily="2" charset="-122"/>
                </a:rPr>
                <a:t>大赛</a:t>
              </a:r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仅标题">
    <p:bg>
      <p:bgPr>
        <a:solidFill>
          <a:srgbClr val="F0F5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00916-396A-A444-B6A6-572F44C7530F}" type="datetimeFigureOut">
              <a:rPr kumimoji="1" lang="zh-CN" altLang="en-US" smtClean="0"/>
              <a:t>2025/9/10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6D65-86F8-1345-A972-51E3FE9D2458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529218" y="1445886"/>
            <a:ext cx="11133563" cy="4622027"/>
          </a:xfrm>
        </p:spPr>
        <p:txBody>
          <a:bodyPr/>
          <a:lstStyle>
            <a:lvl1pPr>
              <a:defRPr b="0" i="0">
                <a:solidFill>
                  <a:srgbClr val="090509"/>
                </a:solidFill>
                <a:latin typeface="+mn-ea"/>
                <a:ea typeface="+mn-ea"/>
              </a:defRPr>
            </a:lvl1pPr>
            <a:lvl2pPr>
              <a:defRPr b="0" i="0">
                <a:solidFill>
                  <a:srgbClr val="090509"/>
                </a:solidFill>
                <a:latin typeface="+mn-ea"/>
                <a:ea typeface="+mn-ea"/>
              </a:defRPr>
            </a:lvl2pPr>
            <a:lvl3pPr>
              <a:defRPr b="0" i="0">
                <a:solidFill>
                  <a:srgbClr val="090509"/>
                </a:solidFill>
                <a:latin typeface="+mn-ea"/>
                <a:ea typeface="+mn-ea"/>
              </a:defRPr>
            </a:lvl3pPr>
            <a:lvl4pPr>
              <a:defRPr b="0" i="0">
                <a:solidFill>
                  <a:srgbClr val="090509"/>
                </a:solidFill>
                <a:latin typeface="+mn-ea"/>
                <a:ea typeface="+mn-ea"/>
              </a:defRPr>
            </a:lvl4pPr>
            <a:lvl5pPr>
              <a:defRPr b="0" i="0">
                <a:solidFill>
                  <a:srgbClr val="090509"/>
                </a:solidFill>
                <a:latin typeface="+mn-ea"/>
                <a:ea typeface="+mn-ea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任意形状 24"/>
          <p:cNvSpPr/>
          <p:nvPr userDrawn="1">
            <p:custDataLst>
              <p:tags r:id="rId1"/>
            </p:custDataLst>
          </p:nvPr>
        </p:nvSpPr>
        <p:spPr>
          <a:xfrm>
            <a:off x="1" y="6533215"/>
            <a:ext cx="12192553" cy="214286"/>
          </a:xfrm>
          <a:custGeom>
            <a:avLst/>
            <a:gdLst>
              <a:gd name="connsiteX0" fmla="*/ 12080953 w 12192553"/>
              <a:gd name="connsiteY0" fmla="*/ 0 h 214286"/>
              <a:gd name="connsiteX1" fmla="*/ 12192553 w 12192553"/>
              <a:gd name="connsiteY1" fmla="*/ 0 h 214286"/>
              <a:gd name="connsiteX2" fmla="*/ 12192553 w 12192553"/>
              <a:gd name="connsiteY2" fmla="*/ 214286 h 214286"/>
              <a:gd name="connsiteX3" fmla="*/ 12080953 w 12192553"/>
              <a:gd name="connsiteY3" fmla="*/ 214286 h 214286"/>
              <a:gd name="connsiteX4" fmla="*/ 11883483 w 12192553"/>
              <a:gd name="connsiteY4" fmla="*/ 0 h 214286"/>
              <a:gd name="connsiteX5" fmla="*/ 11995083 w 12192553"/>
              <a:gd name="connsiteY5" fmla="*/ 0 h 214286"/>
              <a:gd name="connsiteX6" fmla="*/ 11995083 w 12192553"/>
              <a:gd name="connsiteY6" fmla="*/ 214286 h 214286"/>
              <a:gd name="connsiteX7" fmla="*/ 11883483 w 12192553"/>
              <a:gd name="connsiteY7" fmla="*/ 214286 h 214286"/>
              <a:gd name="connsiteX8" fmla="*/ 11686013 w 12192553"/>
              <a:gd name="connsiteY8" fmla="*/ 0 h 214286"/>
              <a:gd name="connsiteX9" fmla="*/ 11797613 w 12192553"/>
              <a:gd name="connsiteY9" fmla="*/ 0 h 214286"/>
              <a:gd name="connsiteX10" fmla="*/ 11797613 w 12192553"/>
              <a:gd name="connsiteY10" fmla="*/ 214286 h 214286"/>
              <a:gd name="connsiteX11" fmla="*/ 11686013 w 12192553"/>
              <a:gd name="connsiteY11" fmla="*/ 214286 h 214286"/>
              <a:gd name="connsiteX12" fmla="*/ 0 w 12192553"/>
              <a:gd name="connsiteY12" fmla="*/ 0 h 214286"/>
              <a:gd name="connsiteX13" fmla="*/ 11588399 w 12192553"/>
              <a:gd name="connsiteY13" fmla="*/ 0 h 214286"/>
              <a:gd name="connsiteX14" fmla="*/ 11588399 w 12192553"/>
              <a:gd name="connsiteY14" fmla="*/ 214286 h 214286"/>
              <a:gd name="connsiteX15" fmla="*/ 0 w 12192553"/>
              <a:gd name="connsiteY15" fmla="*/ 214286 h 214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553" h="214286">
                <a:moveTo>
                  <a:pt x="12080953" y="0"/>
                </a:moveTo>
                <a:lnTo>
                  <a:pt x="12192553" y="0"/>
                </a:lnTo>
                <a:lnTo>
                  <a:pt x="12192553" y="214286"/>
                </a:lnTo>
                <a:lnTo>
                  <a:pt x="12080953" y="214286"/>
                </a:lnTo>
                <a:close/>
                <a:moveTo>
                  <a:pt x="11883483" y="0"/>
                </a:moveTo>
                <a:lnTo>
                  <a:pt x="11995083" y="0"/>
                </a:lnTo>
                <a:lnTo>
                  <a:pt x="11995083" y="214286"/>
                </a:lnTo>
                <a:lnTo>
                  <a:pt x="11883483" y="214286"/>
                </a:lnTo>
                <a:close/>
                <a:moveTo>
                  <a:pt x="11686013" y="0"/>
                </a:moveTo>
                <a:lnTo>
                  <a:pt x="11797613" y="0"/>
                </a:lnTo>
                <a:lnTo>
                  <a:pt x="11797613" y="214286"/>
                </a:lnTo>
                <a:lnTo>
                  <a:pt x="11686013" y="214286"/>
                </a:lnTo>
                <a:close/>
                <a:moveTo>
                  <a:pt x="0" y="0"/>
                </a:moveTo>
                <a:lnTo>
                  <a:pt x="11588399" y="0"/>
                </a:lnTo>
                <a:lnTo>
                  <a:pt x="11588399" y="214286"/>
                </a:lnTo>
                <a:lnTo>
                  <a:pt x="0" y="214286"/>
                </a:lnTo>
                <a:close/>
              </a:path>
            </a:pathLst>
          </a:custGeom>
          <a:gradFill>
            <a:gsLst>
              <a:gs pos="100000">
                <a:srgbClr val="642FFF"/>
              </a:gs>
              <a:gs pos="0">
                <a:srgbClr val="254FEB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12" name="标题 1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528955" y="522605"/>
            <a:ext cx="7624445" cy="491490"/>
          </a:xfrm>
        </p:spPr>
        <p:txBody>
          <a:bodyPr wrap="square" anchor="ctr" anchorCtr="0">
            <a:sp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zh-CN" altLang="en-US" sz="2600" b="1" kern="1200" dirty="0">
                <a:solidFill>
                  <a:srgbClr val="254FEB"/>
                </a:solidFill>
                <a:effectLst/>
                <a:latin typeface="思源黑体 Heavy" panose="020B0A00000000000000" pitchFamily="34" charset="-122"/>
                <a:ea typeface="思源黑体 Heavy" panose="020B0A00000000000000" pitchFamily="34" charset="-122"/>
                <a:cs typeface="+mj-cs"/>
              </a:defRPr>
            </a:lvl1pPr>
          </a:lstStyle>
          <a:p>
            <a:r>
              <a:rPr lang="en-US" altLang="zh-CN" dirty="0"/>
              <a:t>2.1 </a:t>
            </a:r>
            <a:r>
              <a:rPr lang="zh-CN" altLang="en-US" dirty="0"/>
              <a:t>功能亮点</a:t>
            </a:r>
          </a:p>
        </p:txBody>
      </p:sp>
      <p:sp>
        <p:nvSpPr>
          <p:cNvPr id="10" name="任意多边形 9"/>
          <p:cNvSpPr/>
          <p:nvPr userDrawn="1">
            <p:custDataLst>
              <p:tags r:id="rId3"/>
            </p:custDataLst>
          </p:nvPr>
        </p:nvSpPr>
        <p:spPr>
          <a:xfrm>
            <a:off x="589280" y="1022985"/>
            <a:ext cx="793750" cy="78105"/>
          </a:xfrm>
          <a:custGeom>
            <a:avLst/>
            <a:gdLst>
              <a:gd name="adj" fmla="val 84552"/>
              <a:gd name="maxAdj" fmla="*/ 100000 w ss"/>
              <a:gd name="a" fmla="pin 0 adj maxAdj"/>
              <a:gd name="x1" fmla="*/ ss a 200000"/>
              <a:gd name="x2" fmla="*/ ss a 100000"/>
              <a:gd name="x6" fmla="+- r 0 x1"/>
              <a:gd name="x5" fmla="+- r 0 x2"/>
              <a:gd name="x3" fmla="*/ x5 1 2"/>
              <a:gd name="x4" fmla="+- r 0 x3"/>
              <a:gd name="il" fmla="*/ wd2 a maxAdj"/>
              <a:gd name="q1" fmla="*/ 5 a maxAdj"/>
              <a:gd name="q2" fmla="+/ 1 q1 12"/>
              <a:gd name="il-1" fmla="*/ q2 w 1"/>
              <a:gd name="it" fmla="*/ q2 h 1"/>
              <a:gd name="ir" fmla="+- r 0 il-1"/>
              <a:gd name="ib" fmla="+- b 0 it"/>
              <a:gd name="q3" fmla="*/ h hc x2"/>
              <a:gd name="y1" fmla="pin 0 q3 h"/>
              <a:gd name="y2" fmla="+- b 0 y1"/>
            </a:gdLst>
            <a:ahLst/>
            <a:cxnLst>
              <a:cxn ang="3">
                <a:pos x="hc" y="y2"/>
              </a:cxn>
              <a:cxn ang="3">
                <a:pos x="x4" y="t"/>
              </a:cxn>
              <a:cxn ang="0">
                <a:pos x="x6" y="vc"/>
              </a:cxn>
              <a:cxn ang="cd4">
                <a:pos x="x3" y="b"/>
              </a:cxn>
              <a:cxn ang="cd4">
                <a:pos x="hc" y="y1"/>
              </a:cxn>
              <a:cxn ang="cd2">
                <a:pos x="x1" y="vc"/>
              </a:cxn>
            </a:cxnLst>
            <a:rect l="l" t="t" r="r" b="b"/>
            <a:pathLst>
              <a:path w="1250" h="123">
                <a:moveTo>
                  <a:pt x="0" y="123"/>
                </a:moveTo>
                <a:lnTo>
                  <a:pt x="104" y="0"/>
                </a:lnTo>
                <a:lnTo>
                  <a:pt x="218" y="0"/>
                </a:lnTo>
                <a:lnTo>
                  <a:pt x="114" y="123"/>
                </a:lnTo>
                <a:lnTo>
                  <a:pt x="0" y="123"/>
                </a:lnTo>
                <a:close/>
                <a:moveTo>
                  <a:pt x="172" y="123"/>
                </a:moveTo>
                <a:lnTo>
                  <a:pt x="276" y="0"/>
                </a:lnTo>
                <a:lnTo>
                  <a:pt x="390" y="0"/>
                </a:lnTo>
                <a:lnTo>
                  <a:pt x="286" y="123"/>
                </a:lnTo>
                <a:lnTo>
                  <a:pt x="172" y="123"/>
                </a:lnTo>
                <a:close/>
                <a:moveTo>
                  <a:pt x="344" y="123"/>
                </a:moveTo>
                <a:lnTo>
                  <a:pt x="448" y="0"/>
                </a:lnTo>
                <a:lnTo>
                  <a:pt x="562" y="0"/>
                </a:lnTo>
                <a:lnTo>
                  <a:pt x="458" y="123"/>
                </a:lnTo>
                <a:lnTo>
                  <a:pt x="344" y="123"/>
                </a:lnTo>
                <a:close/>
                <a:moveTo>
                  <a:pt x="516" y="123"/>
                </a:moveTo>
                <a:lnTo>
                  <a:pt x="620" y="0"/>
                </a:lnTo>
                <a:lnTo>
                  <a:pt x="734" y="0"/>
                </a:lnTo>
                <a:lnTo>
                  <a:pt x="630" y="123"/>
                </a:lnTo>
                <a:lnTo>
                  <a:pt x="516" y="123"/>
                </a:lnTo>
                <a:close/>
                <a:moveTo>
                  <a:pt x="688" y="123"/>
                </a:moveTo>
                <a:lnTo>
                  <a:pt x="792" y="0"/>
                </a:lnTo>
                <a:lnTo>
                  <a:pt x="906" y="0"/>
                </a:lnTo>
                <a:lnTo>
                  <a:pt x="802" y="123"/>
                </a:lnTo>
                <a:lnTo>
                  <a:pt x="688" y="123"/>
                </a:lnTo>
                <a:close/>
                <a:moveTo>
                  <a:pt x="860" y="123"/>
                </a:moveTo>
                <a:lnTo>
                  <a:pt x="964" y="0"/>
                </a:lnTo>
                <a:lnTo>
                  <a:pt x="1078" y="0"/>
                </a:lnTo>
                <a:lnTo>
                  <a:pt x="974" y="123"/>
                </a:lnTo>
                <a:lnTo>
                  <a:pt x="860" y="123"/>
                </a:lnTo>
                <a:close/>
                <a:moveTo>
                  <a:pt x="1032" y="123"/>
                </a:moveTo>
                <a:lnTo>
                  <a:pt x="1136" y="0"/>
                </a:lnTo>
                <a:lnTo>
                  <a:pt x="1250" y="0"/>
                </a:lnTo>
                <a:lnTo>
                  <a:pt x="1146" y="123"/>
                </a:lnTo>
                <a:lnTo>
                  <a:pt x="1032" y="123"/>
                </a:lnTo>
                <a:close/>
              </a:path>
            </a:pathLst>
          </a:custGeom>
          <a:gradFill>
            <a:gsLst>
              <a:gs pos="29000">
                <a:srgbClr val="254FEB"/>
              </a:gs>
              <a:gs pos="100000">
                <a:srgbClr val="254FEB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2" name="图片 1" descr="操作系统开源创新大赛-logo@2x">
            <a:extLst>
              <a:ext uri="{FF2B5EF4-FFF2-40B4-BE49-F238E27FC236}">
                <a16:creationId xmlns:a16="http://schemas.microsoft.com/office/drawing/2014/main" id="{270A3821-C9C8-4BEB-34E7-B3260E3736A4}"/>
              </a:ext>
            </a:extLst>
          </p:cNvPr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9519695" y="192582"/>
            <a:ext cx="2400300" cy="873125"/>
          </a:xfrm>
          <a:prstGeom prst="rect">
            <a:avLst/>
          </a:prstGeom>
        </p:spPr>
      </p:pic>
      <p:pic>
        <p:nvPicPr>
          <p:cNvPr id="6" name="图片 5" descr="图标&#10;&#10;描述已自动生成">
            <a:extLst>
              <a:ext uri="{FF2B5EF4-FFF2-40B4-BE49-F238E27FC236}">
                <a16:creationId xmlns:a16="http://schemas.microsoft.com/office/drawing/2014/main" id="{AFC75E50-6ED1-E57E-1261-E0308047699D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4042" y="196187"/>
            <a:ext cx="812441" cy="812441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A00916-396A-A444-B6A6-572F44C7530F}" type="datetimeFigureOut">
              <a:rPr kumimoji="1" lang="zh-CN" altLang="en-US" smtClean="0"/>
              <a:t>2025/9/10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B36D65-86F8-1345-A972-51E3FE9D245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0.png"/><Relationship Id="rId3" Type="http://schemas.openxmlformats.org/officeDocument/2006/relationships/image" Target="../media/image45.png"/><Relationship Id="rId7" Type="http://schemas.openxmlformats.org/officeDocument/2006/relationships/image" Target="../media/image46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50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sv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1.svg"/><Relationship Id="rId11" Type="http://schemas.openxmlformats.org/officeDocument/2006/relationships/image" Target="../media/image560.png"/><Relationship Id="rId5" Type="http://schemas.openxmlformats.org/officeDocument/2006/relationships/image" Target="../media/image50.png"/><Relationship Id="rId10" Type="http://schemas.openxmlformats.org/officeDocument/2006/relationships/image" Target="../media/image55.svg"/><Relationship Id="rId4" Type="http://schemas.openxmlformats.org/officeDocument/2006/relationships/image" Target="../media/image49.svg"/><Relationship Id="rId9" Type="http://schemas.openxmlformats.org/officeDocument/2006/relationships/image" Target="../media/image5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jpeg"/><Relationship Id="rId3" Type="http://schemas.openxmlformats.org/officeDocument/2006/relationships/image" Target="../media/image56.png"/><Relationship Id="rId7" Type="http://schemas.openxmlformats.org/officeDocument/2006/relationships/image" Target="../media/image60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9.png"/><Relationship Id="rId5" Type="http://schemas.openxmlformats.org/officeDocument/2006/relationships/image" Target="../media/image58.jpeg"/><Relationship Id="rId4" Type="http://schemas.openxmlformats.org/officeDocument/2006/relationships/image" Target="../media/image5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6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0.png"/><Relationship Id="rId13" Type="http://schemas.openxmlformats.org/officeDocument/2006/relationships/image" Target="../media/image700.png"/><Relationship Id="rId3" Type="http://schemas.openxmlformats.org/officeDocument/2006/relationships/image" Target="../media/image600.png"/><Relationship Id="rId7" Type="http://schemas.openxmlformats.org/officeDocument/2006/relationships/image" Target="../media/image64.png"/><Relationship Id="rId12" Type="http://schemas.openxmlformats.org/officeDocument/2006/relationships/image" Target="../media/image69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30.png"/><Relationship Id="rId11" Type="http://schemas.openxmlformats.org/officeDocument/2006/relationships/image" Target="../media/image680.png"/><Relationship Id="rId5" Type="http://schemas.openxmlformats.org/officeDocument/2006/relationships/image" Target="../media/image620.png"/><Relationship Id="rId10" Type="http://schemas.openxmlformats.org/officeDocument/2006/relationships/image" Target="../media/image670.png"/><Relationship Id="rId4" Type="http://schemas.openxmlformats.org/officeDocument/2006/relationships/image" Target="../media/image610.png"/><Relationship Id="rId9" Type="http://schemas.openxmlformats.org/officeDocument/2006/relationships/image" Target="../media/image66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0.pn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1.png"/><Relationship Id="rId5" Type="http://schemas.openxmlformats.org/officeDocument/2006/relationships/image" Target="../media/image670.png"/><Relationship Id="rId4" Type="http://schemas.openxmlformats.org/officeDocument/2006/relationships/image" Target="../media/image6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79.xml"/><Relationship Id="rId13" Type="http://schemas.openxmlformats.org/officeDocument/2006/relationships/tags" Target="../tags/tag84.xml"/><Relationship Id="rId18" Type="http://schemas.openxmlformats.org/officeDocument/2006/relationships/tags" Target="../tags/tag89.xml"/><Relationship Id="rId3" Type="http://schemas.openxmlformats.org/officeDocument/2006/relationships/tags" Target="../tags/tag74.xml"/><Relationship Id="rId21" Type="http://schemas.openxmlformats.org/officeDocument/2006/relationships/slideLayout" Target="../slideLayouts/slideLayout2.xml"/><Relationship Id="rId7" Type="http://schemas.openxmlformats.org/officeDocument/2006/relationships/tags" Target="../tags/tag78.xml"/><Relationship Id="rId12" Type="http://schemas.openxmlformats.org/officeDocument/2006/relationships/tags" Target="../tags/tag83.xml"/><Relationship Id="rId17" Type="http://schemas.openxmlformats.org/officeDocument/2006/relationships/tags" Target="../tags/tag88.xml"/><Relationship Id="rId2" Type="http://schemas.openxmlformats.org/officeDocument/2006/relationships/tags" Target="../tags/tag73.xml"/><Relationship Id="rId16" Type="http://schemas.openxmlformats.org/officeDocument/2006/relationships/tags" Target="../tags/tag87.xml"/><Relationship Id="rId20" Type="http://schemas.openxmlformats.org/officeDocument/2006/relationships/tags" Target="../tags/tag91.xml"/><Relationship Id="rId1" Type="http://schemas.openxmlformats.org/officeDocument/2006/relationships/tags" Target="../tags/tag72.xml"/><Relationship Id="rId6" Type="http://schemas.openxmlformats.org/officeDocument/2006/relationships/tags" Target="../tags/tag77.xml"/><Relationship Id="rId11" Type="http://schemas.openxmlformats.org/officeDocument/2006/relationships/tags" Target="../tags/tag82.xml"/><Relationship Id="rId5" Type="http://schemas.openxmlformats.org/officeDocument/2006/relationships/tags" Target="../tags/tag76.xml"/><Relationship Id="rId15" Type="http://schemas.openxmlformats.org/officeDocument/2006/relationships/tags" Target="../tags/tag86.xml"/><Relationship Id="rId10" Type="http://schemas.openxmlformats.org/officeDocument/2006/relationships/tags" Target="../tags/tag81.xml"/><Relationship Id="rId19" Type="http://schemas.openxmlformats.org/officeDocument/2006/relationships/tags" Target="../tags/tag90.xml"/><Relationship Id="rId4" Type="http://schemas.openxmlformats.org/officeDocument/2006/relationships/tags" Target="../tags/tag75.xml"/><Relationship Id="rId9" Type="http://schemas.openxmlformats.org/officeDocument/2006/relationships/tags" Target="../tags/tag80.xml"/><Relationship Id="rId14" Type="http://schemas.openxmlformats.org/officeDocument/2006/relationships/tags" Target="../tags/tag85.xml"/><Relationship Id="rId2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10" Type="http://schemas.openxmlformats.org/officeDocument/2006/relationships/image" Target="../media/image75.png"/><Relationship Id="rId4" Type="http://schemas.openxmlformats.org/officeDocument/2006/relationships/image" Target="../media/image67.png"/><Relationship Id="rId9" Type="http://schemas.openxmlformats.org/officeDocument/2006/relationships/image" Target="../media/image7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76.png"/><Relationship Id="rId7" Type="http://schemas.openxmlformats.org/officeDocument/2006/relationships/image" Target="../media/image8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10" Type="http://schemas.openxmlformats.org/officeDocument/2006/relationships/image" Target="../media/image83.png"/><Relationship Id="rId4" Type="http://schemas.openxmlformats.org/officeDocument/2006/relationships/image" Target="../media/image77.png"/><Relationship Id="rId9" Type="http://schemas.openxmlformats.org/officeDocument/2006/relationships/image" Target="../media/image8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6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6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6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6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slideLayout" Target="../slideLayouts/slideLayout17.xml"/><Relationship Id="rId7" Type="http://schemas.openxmlformats.org/officeDocument/2006/relationships/image" Target="../media/image18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7.png"/><Relationship Id="rId11" Type="http://schemas.openxmlformats.org/officeDocument/2006/relationships/image" Target="../media/image21.png"/><Relationship Id="rId5" Type="http://schemas.openxmlformats.org/officeDocument/2006/relationships/image" Target="../media/image87.png"/><Relationship Id="rId10" Type="http://schemas.openxmlformats.org/officeDocument/2006/relationships/image" Target="../media/image20.png"/><Relationship Id="rId4" Type="http://schemas.openxmlformats.org/officeDocument/2006/relationships/notesSlide" Target="../notesSlides/notesSlide27.xml"/><Relationship Id="rId9" Type="http://schemas.openxmlformats.org/officeDocument/2006/relationships/image" Target="../media/image19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jpe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2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11" Type="http://schemas.microsoft.com/office/2007/relationships/hdphoto" Target="../media/hdphoto3.wdp"/><Relationship Id="rId5" Type="http://schemas.openxmlformats.org/officeDocument/2006/relationships/image" Target="../media/image16.png"/><Relationship Id="rId10" Type="http://schemas.openxmlformats.org/officeDocument/2006/relationships/image" Target="../media/image24.png"/><Relationship Id="rId4" Type="http://schemas.microsoft.com/office/2007/relationships/hdphoto" Target="../media/hdphoto1.wdp"/><Relationship Id="rId9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18" Type="http://schemas.openxmlformats.org/officeDocument/2006/relationships/image" Target="../media/image4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17" Type="http://schemas.openxmlformats.org/officeDocument/2006/relationships/image" Target="../media/image39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38.png"/><Relationship Id="rId20" Type="http://schemas.openxmlformats.org/officeDocument/2006/relationships/image" Target="../media/image4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5" Type="http://schemas.openxmlformats.org/officeDocument/2006/relationships/image" Target="../media/image37.png"/><Relationship Id="rId10" Type="http://schemas.openxmlformats.org/officeDocument/2006/relationships/image" Target="../media/image32.png"/><Relationship Id="rId19" Type="http://schemas.openxmlformats.org/officeDocument/2006/relationships/image" Target="../media/image41.png"/><Relationship Id="rId4" Type="http://schemas.openxmlformats.org/officeDocument/2006/relationships/image" Target="../media/image26.svg"/><Relationship Id="rId9" Type="http://schemas.openxmlformats.org/officeDocument/2006/relationships/image" Target="../media/image31.png"/><Relationship Id="rId14" Type="http://schemas.openxmlformats.org/officeDocument/2006/relationships/image" Target="../media/image3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标题 4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>
                <a:latin typeface="思源黑体 Heavy" panose="020B0A00000000000000" pitchFamily="34" charset="-122"/>
                <a:ea typeface="思源黑体 Heavy" panose="020B0A00000000000000" pitchFamily="34" charset="-122"/>
              </a:rPr>
              <a:t>    AICompass</a:t>
            </a:r>
            <a:br>
              <a:rPr lang="en-US" altLang="zh-CN">
                <a:latin typeface="思源黑体 Heavy" panose="020B0A00000000000000" pitchFamily="34" charset="-122"/>
                <a:ea typeface="思源黑体 Heavy" panose="020B0A00000000000000" pitchFamily="34" charset="-122"/>
              </a:rPr>
            </a:br>
            <a:r>
              <a:rPr lang="zh-CN" altLang="en-US" sz="4400">
                <a:latin typeface="思源黑体 Heavy" panose="020B0A00000000000000" pitchFamily="34" charset="-122"/>
                <a:ea typeface="思源黑体 Heavy" panose="020B0A00000000000000" pitchFamily="34" charset="-122"/>
              </a:rPr>
              <a:t>模型对算力等效建模评估</a:t>
            </a:r>
            <a:endParaRPr lang="zh-CN" altLang="en-US">
              <a:latin typeface="思源黑体 Heavy" panose="020B0A00000000000000" pitchFamily="34" charset="-122"/>
              <a:ea typeface="思源黑体 Heavy" panose="020B0A00000000000000" pitchFamily="34" charset="-122"/>
            </a:endParaRPr>
          </a:p>
        </p:txBody>
      </p:sp>
      <p:sp>
        <p:nvSpPr>
          <p:cNvPr id="45" name="文本占位符 44"/>
          <p:cNvSpPr>
            <a:spLocks noGrp="1"/>
          </p:cNvSpPr>
          <p:nvPr>
            <p:ph type="body" sz="quarter" idx="13"/>
          </p:nvPr>
        </p:nvSpPr>
        <p:spPr>
          <a:xfrm>
            <a:off x="5731348" y="3871636"/>
            <a:ext cx="3398520" cy="290195"/>
          </a:xfrm>
        </p:spPr>
        <p:txBody>
          <a:bodyPr/>
          <a:lstStyle/>
          <a:p>
            <a:r>
              <a: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西安电子科技大学</a:t>
            </a:r>
          </a:p>
        </p:txBody>
      </p:sp>
      <p:sp>
        <p:nvSpPr>
          <p:cNvPr id="46" name="文本占位符 45"/>
          <p:cNvSpPr>
            <a:spLocks noGrp="1"/>
          </p:cNvSpPr>
          <p:nvPr>
            <p:ph type="body" sz="quarter" idx="14"/>
          </p:nvPr>
        </p:nvSpPr>
        <p:spPr>
          <a:xfrm>
            <a:off x="5731348" y="4234221"/>
            <a:ext cx="3398520" cy="290195"/>
          </a:xfrm>
        </p:spPr>
        <p:txBody>
          <a:bodyPr/>
          <a:lstStyle/>
          <a:p>
            <a:r>
              <a: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测出来都队</a:t>
            </a:r>
          </a:p>
        </p:txBody>
      </p:sp>
      <p:sp>
        <p:nvSpPr>
          <p:cNvPr id="47" name="文本占位符 46"/>
          <p:cNvSpPr>
            <a:spLocks noGrp="1"/>
          </p:cNvSpPr>
          <p:nvPr>
            <p:ph type="body" sz="quarter" idx="15"/>
          </p:nvPr>
        </p:nvSpPr>
        <p:spPr>
          <a:xfrm>
            <a:off x="5731348" y="4596806"/>
            <a:ext cx="3398520" cy="290195"/>
          </a:xfrm>
        </p:spPr>
        <p:txBody>
          <a:bodyPr/>
          <a:lstStyle/>
          <a:p>
            <a:r>
              <a: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季玮晔、许博文</a:t>
            </a:r>
          </a:p>
        </p:txBody>
      </p:sp>
      <p:sp>
        <p:nvSpPr>
          <p:cNvPr id="48" name="文本占位符 47"/>
          <p:cNvSpPr>
            <a:spLocks noGrp="1"/>
          </p:cNvSpPr>
          <p:nvPr>
            <p:ph type="body" sz="quarter" idx="18"/>
          </p:nvPr>
        </p:nvSpPr>
        <p:spPr>
          <a:xfrm>
            <a:off x="5731348" y="4960026"/>
            <a:ext cx="3398520" cy="290195"/>
          </a:xfrm>
        </p:spPr>
        <p:txBody>
          <a:bodyPr/>
          <a:lstStyle/>
          <a:p>
            <a:r>
              <a: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杨鹏飞</a:t>
            </a:r>
          </a:p>
        </p:txBody>
      </p:sp>
      <p:sp>
        <p:nvSpPr>
          <p:cNvPr id="49" name="文本占位符 48"/>
          <p:cNvSpPr>
            <a:spLocks noGrp="1"/>
          </p:cNvSpPr>
          <p:nvPr>
            <p:ph type="body" sz="quarter" idx="20"/>
          </p:nvPr>
        </p:nvSpPr>
        <p:spPr>
          <a:xfrm>
            <a:off x="5731348" y="5323881"/>
            <a:ext cx="3398520" cy="290195"/>
          </a:xfrm>
        </p:spPr>
        <p:txBody>
          <a:bodyPr/>
          <a:lstStyle/>
          <a:p>
            <a:r>
              <a:rPr lang="en-US" altLang="zh-CN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2025.7.18</a:t>
            </a: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Medium" panose="020B0600000000000000" pitchFamily="34" charset="-122"/>
              <a:ea typeface="思源黑体 Medium" panose="020B0600000000000000" pitchFamily="34" charset="-122"/>
            </a:endParaRPr>
          </a:p>
        </p:txBody>
      </p:sp>
      <p:sp>
        <p:nvSpPr>
          <p:cNvPr id="50" name="文本占位符 49"/>
          <p:cNvSpPr>
            <a:spLocks noGrp="1"/>
          </p:cNvSpPr>
          <p:nvPr>
            <p:ph type="body" sz="quarter" idx="21"/>
          </p:nvPr>
        </p:nvSpPr>
        <p:spPr>
          <a:xfrm>
            <a:off x="4569516" y="3871395"/>
            <a:ext cx="1161805" cy="290369"/>
          </a:xfrm>
        </p:spPr>
        <p:txBody>
          <a:bodyPr/>
          <a:lstStyle/>
          <a:p>
            <a:r>
              <a: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组织名称：</a:t>
            </a:r>
          </a:p>
        </p:txBody>
      </p:sp>
      <p:sp>
        <p:nvSpPr>
          <p:cNvPr id="51" name="文本占位符 50"/>
          <p:cNvSpPr>
            <a:spLocks noGrp="1"/>
          </p:cNvSpPr>
          <p:nvPr>
            <p:ph type="body" sz="quarter" idx="22"/>
          </p:nvPr>
        </p:nvSpPr>
        <p:spPr>
          <a:xfrm>
            <a:off x="4569516" y="4234305"/>
            <a:ext cx="1161805" cy="290369"/>
          </a:xfrm>
        </p:spPr>
        <p:txBody>
          <a:bodyPr/>
          <a:lstStyle/>
          <a:p>
            <a:r>
              <a: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参赛团队：</a:t>
            </a:r>
          </a:p>
        </p:txBody>
      </p:sp>
      <p:sp>
        <p:nvSpPr>
          <p:cNvPr id="52" name="文本占位符 51"/>
          <p:cNvSpPr>
            <a:spLocks noGrp="1"/>
          </p:cNvSpPr>
          <p:nvPr>
            <p:ph type="body" sz="quarter" idx="23"/>
          </p:nvPr>
        </p:nvSpPr>
        <p:spPr>
          <a:xfrm>
            <a:off x="4569516" y="4596653"/>
            <a:ext cx="1161805" cy="290370"/>
          </a:xfrm>
        </p:spPr>
        <p:txBody>
          <a:bodyPr/>
          <a:lstStyle/>
          <a:p>
            <a:r>
              <a: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团队成员：</a:t>
            </a:r>
          </a:p>
        </p:txBody>
      </p:sp>
      <p:sp>
        <p:nvSpPr>
          <p:cNvPr id="53" name="文本占位符 52"/>
          <p:cNvSpPr>
            <a:spLocks noGrp="1"/>
          </p:cNvSpPr>
          <p:nvPr>
            <p:ph type="body" sz="quarter" idx="24"/>
          </p:nvPr>
        </p:nvSpPr>
        <p:spPr>
          <a:xfrm>
            <a:off x="4569516" y="4960277"/>
            <a:ext cx="1161805" cy="290370"/>
          </a:xfrm>
        </p:spPr>
        <p:txBody>
          <a:bodyPr/>
          <a:lstStyle/>
          <a:p>
            <a:r>
              <a: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指导老师：</a:t>
            </a:r>
          </a:p>
        </p:txBody>
      </p:sp>
      <p:sp>
        <p:nvSpPr>
          <p:cNvPr id="54" name="文本占位符 53"/>
          <p:cNvSpPr>
            <a:spLocks noGrp="1"/>
          </p:cNvSpPr>
          <p:nvPr>
            <p:ph type="body" sz="quarter" idx="25"/>
          </p:nvPr>
        </p:nvSpPr>
        <p:spPr>
          <a:xfrm>
            <a:off x="4569516" y="5323901"/>
            <a:ext cx="1161805" cy="290371"/>
          </a:xfrm>
        </p:spPr>
        <p:txBody>
          <a:bodyPr/>
          <a:lstStyle/>
          <a:p>
            <a:r>
              <a: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完成日期：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8241030" y="58483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/>
          </a:p>
        </p:txBody>
      </p:sp>
      <p:pic>
        <p:nvPicPr>
          <p:cNvPr id="2" name="图片 1" descr="图标&#10;&#10;描述已自动生成">
            <a:extLst>
              <a:ext uri="{FF2B5EF4-FFF2-40B4-BE49-F238E27FC236}">
                <a16:creationId xmlns:a16="http://schemas.microsoft.com/office/drawing/2014/main" id="{1750305F-DE11-1460-F6B8-ED63EFD5C3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6663" y="1610954"/>
            <a:ext cx="1135185" cy="113518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/>
              <a:t>项目亮点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528955" y="522605"/>
            <a:ext cx="7624445" cy="491490"/>
          </a:xfrm>
        </p:spPr>
        <p:txBody>
          <a:bodyPr/>
          <a:lstStyle/>
          <a:p>
            <a:r>
              <a:rPr lang="en-US" altLang="zh-CN" dirty="0"/>
              <a:t>2.1 </a:t>
            </a:r>
            <a:r>
              <a:rPr lang="zh-CN" altLang="en-US" dirty="0"/>
              <a:t>显存计算亮点</a:t>
            </a: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64DCC926-C273-EBFF-3542-D4EC83F22B9E}"/>
              </a:ext>
            </a:extLst>
          </p:cNvPr>
          <p:cNvSpPr txBox="1"/>
          <p:nvPr/>
        </p:nvSpPr>
        <p:spPr>
          <a:xfrm>
            <a:off x="984339" y="1225547"/>
            <a:ext cx="101042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spc="100" dirty="0">
                <a:latin typeface="思源黑体 Heavy" panose="020B0A00000000000000" pitchFamily="34" charset="-122"/>
                <a:ea typeface="思源黑体 Heavy" panose="020B0A00000000000000" pitchFamily="34" charset="-122"/>
              </a:rPr>
              <a:t>通过</a:t>
            </a:r>
            <a:r>
              <a:rPr lang="zh-CN" altLang="en-US" sz="2800" spc="100" dirty="0">
                <a:solidFill>
                  <a:srgbClr val="254FEB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实测</a:t>
            </a:r>
            <a:r>
              <a:rPr lang="zh-CN" altLang="en-US" sz="2800" spc="100" dirty="0">
                <a:latin typeface="思源黑体 Heavy" panose="020B0A00000000000000" pitchFamily="34" charset="-122"/>
                <a:ea typeface="思源黑体 Heavy" panose="020B0A00000000000000" pitchFamily="34" charset="-122"/>
              </a:rPr>
              <a:t>数据优化</a:t>
            </a:r>
            <a:r>
              <a:rPr lang="zh-CN" altLang="en-US" sz="2800" spc="100" dirty="0">
                <a:solidFill>
                  <a:srgbClr val="254FEB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计算因子  </a:t>
            </a:r>
            <a:r>
              <a:rPr lang="zh-CN" altLang="en-US" sz="2800" spc="100" dirty="0">
                <a:latin typeface="思源黑体 Heavy" panose="020B0A00000000000000" pitchFamily="34" charset="-122"/>
                <a:ea typeface="思源黑体 Heavy" panose="020B0A00000000000000" pitchFamily="34" charset="-122"/>
              </a:rPr>
              <a:t>支持</a:t>
            </a:r>
            <a:r>
              <a:rPr lang="en-US" altLang="zh-CN" sz="2800" spc="100" dirty="0">
                <a:latin typeface="思源黑体 Heavy" panose="020B0A00000000000000" pitchFamily="34" charset="-122"/>
                <a:ea typeface="思源黑体 Heavy" panose="020B0A00000000000000" pitchFamily="34" charset="-122"/>
              </a:rPr>
              <a:t>95%</a:t>
            </a:r>
            <a:r>
              <a:rPr lang="zh-CN" altLang="en-US" sz="2800" spc="100" dirty="0">
                <a:latin typeface="思源黑体 Heavy" panose="020B0A00000000000000" pitchFamily="34" charset="-122"/>
                <a:ea typeface="思源黑体 Heavy" panose="020B0A00000000000000" pitchFamily="34" charset="-122"/>
              </a:rPr>
              <a:t>以上的大模型</a:t>
            </a:r>
            <a:r>
              <a:rPr lang="zh-CN" altLang="en-US" sz="2800" spc="100" dirty="0">
                <a:solidFill>
                  <a:srgbClr val="254FEB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显存</a:t>
            </a:r>
            <a:r>
              <a:rPr lang="zh-CN" altLang="en-US" sz="2800" spc="100" dirty="0">
                <a:latin typeface="思源黑体 Heavy" panose="020B0A00000000000000" pitchFamily="34" charset="-122"/>
                <a:ea typeface="思源黑体 Heavy" panose="020B0A00000000000000" pitchFamily="34" charset="-122"/>
              </a:rPr>
              <a:t>计算</a:t>
            </a:r>
          </a:p>
        </p:txBody>
      </p:sp>
      <p:sp>
        <p:nvSpPr>
          <p:cNvPr id="50" name="矩形: 圆角 49">
            <a:extLst>
              <a:ext uri="{FF2B5EF4-FFF2-40B4-BE49-F238E27FC236}">
                <a16:creationId xmlns:a16="http://schemas.microsoft.com/office/drawing/2014/main" id="{02D13402-77B2-6BD1-74FE-40C68E9BF4AD}"/>
              </a:ext>
            </a:extLst>
          </p:cNvPr>
          <p:cNvSpPr/>
          <p:nvPr/>
        </p:nvSpPr>
        <p:spPr>
          <a:xfrm>
            <a:off x="612671" y="1885062"/>
            <a:ext cx="3364739" cy="4551834"/>
          </a:xfrm>
          <a:prstGeom prst="roundRect">
            <a:avLst>
              <a:gd name="adj" fmla="val 4023"/>
            </a:avLst>
          </a:prstGeom>
          <a:gradFill flip="none" rotWithShape="1">
            <a:gsLst>
              <a:gs pos="34000">
                <a:srgbClr val="00256E"/>
              </a:gs>
              <a:gs pos="100000">
                <a:srgbClr val="0A34BA"/>
              </a:gs>
            </a:gsLst>
            <a:lin ang="27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Heavy" panose="020B0A00000000000000" pitchFamily="34" charset="-122"/>
              <a:ea typeface="思源黑体 Heavy" panose="020B0A00000000000000" pitchFamily="34" charset="-122"/>
            </a:endParaRPr>
          </a:p>
        </p:txBody>
      </p:sp>
      <p:sp>
        <p:nvSpPr>
          <p:cNvPr id="51" name="矩形: 圆角 50">
            <a:extLst>
              <a:ext uri="{FF2B5EF4-FFF2-40B4-BE49-F238E27FC236}">
                <a16:creationId xmlns:a16="http://schemas.microsoft.com/office/drawing/2014/main" id="{D679C3E8-7AF5-D7D5-9981-988539437D18}"/>
              </a:ext>
            </a:extLst>
          </p:cNvPr>
          <p:cNvSpPr/>
          <p:nvPr/>
        </p:nvSpPr>
        <p:spPr>
          <a:xfrm>
            <a:off x="4335233" y="1885062"/>
            <a:ext cx="3364739" cy="4551834"/>
          </a:xfrm>
          <a:prstGeom prst="roundRect">
            <a:avLst>
              <a:gd name="adj" fmla="val 4023"/>
            </a:avLst>
          </a:prstGeom>
          <a:gradFill flip="none" rotWithShape="1">
            <a:gsLst>
              <a:gs pos="34000">
                <a:srgbClr val="00256E"/>
              </a:gs>
              <a:gs pos="100000">
                <a:srgbClr val="0A34BA"/>
              </a:gs>
            </a:gsLst>
            <a:lin ang="27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Heavy" panose="020B0A00000000000000" pitchFamily="34" charset="-122"/>
              <a:ea typeface="思源黑体 Heavy" panose="020B0A00000000000000" pitchFamily="34" charset="-122"/>
            </a:endParaRPr>
          </a:p>
        </p:txBody>
      </p:sp>
      <p:sp>
        <p:nvSpPr>
          <p:cNvPr id="52" name="矩形: 圆角 51">
            <a:extLst>
              <a:ext uri="{FF2B5EF4-FFF2-40B4-BE49-F238E27FC236}">
                <a16:creationId xmlns:a16="http://schemas.microsoft.com/office/drawing/2014/main" id="{E2F23EBF-29BA-05B8-43EE-09326CC37A8E}"/>
              </a:ext>
            </a:extLst>
          </p:cNvPr>
          <p:cNvSpPr/>
          <p:nvPr/>
        </p:nvSpPr>
        <p:spPr>
          <a:xfrm>
            <a:off x="8057796" y="1885062"/>
            <a:ext cx="3364739" cy="4551834"/>
          </a:xfrm>
          <a:prstGeom prst="roundRect">
            <a:avLst>
              <a:gd name="adj" fmla="val 4023"/>
            </a:avLst>
          </a:prstGeom>
          <a:gradFill flip="none" rotWithShape="1">
            <a:gsLst>
              <a:gs pos="34000">
                <a:srgbClr val="00256E"/>
              </a:gs>
              <a:gs pos="100000">
                <a:srgbClr val="0A34BA"/>
              </a:gs>
            </a:gsLst>
            <a:lin ang="27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Heavy" panose="020B0A00000000000000" pitchFamily="34" charset="-122"/>
              <a:ea typeface="思源黑体 Heavy" panose="020B0A00000000000000" pitchFamily="34" charset="-122"/>
            </a:endParaRPr>
          </a:p>
        </p:txBody>
      </p: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73CF7A4E-44B6-2C38-235E-8AAE66806D1A}"/>
              </a:ext>
            </a:extLst>
          </p:cNvPr>
          <p:cNvGrpSpPr/>
          <p:nvPr/>
        </p:nvGrpSpPr>
        <p:grpSpPr>
          <a:xfrm>
            <a:off x="793646" y="2044614"/>
            <a:ext cx="3117476" cy="1143849"/>
            <a:chOff x="876300" y="1314037"/>
            <a:chExt cx="3117476" cy="1143849"/>
          </a:xfrm>
        </p:grpSpPr>
        <p:sp>
          <p:nvSpPr>
            <p:cNvPr id="54" name="文本框 53">
              <a:extLst>
                <a:ext uri="{FF2B5EF4-FFF2-40B4-BE49-F238E27FC236}">
                  <a16:creationId xmlns:a16="http://schemas.microsoft.com/office/drawing/2014/main" id="{69BCF71D-70F3-C908-2BF9-E530A58B819F}"/>
                </a:ext>
              </a:extLst>
            </p:cNvPr>
            <p:cNvSpPr txBox="1"/>
            <p:nvPr/>
          </p:nvSpPr>
          <p:spPr>
            <a:xfrm>
              <a:off x="876300" y="1660425"/>
              <a:ext cx="3117476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Heavy" panose="020B0A00000000000000" pitchFamily="34" charset="-122"/>
                  <a:ea typeface="思源黑体 Heavy" panose="020B0A00000000000000" pitchFamily="34" charset="-122"/>
                </a:rPr>
                <a:t>稠密模型</a:t>
              </a:r>
              <a:endParaRPr kumimoji="0" lang="zh-CN" altLang="en-US" sz="280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Heavy" panose="020B0A00000000000000" pitchFamily="34" charset="-122"/>
                <a:ea typeface="思源黑体 Heavy" panose="020B0A00000000000000" pitchFamily="34" charset="-122"/>
              </a:endParaRPr>
            </a:p>
          </p:txBody>
        </p:sp>
        <p:sp>
          <p:nvSpPr>
            <p:cNvPr id="55" name="矩形: 圆角 54">
              <a:extLst>
                <a:ext uri="{FF2B5EF4-FFF2-40B4-BE49-F238E27FC236}">
                  <a16:creationId xmlns:a16="http://schemas.microsoft.com/office/drawing/2014/main" id="{20955D74-5661-F448-8AF6-B0B8644F578B}"/>
                </a:ext>
              </a:extLst>
            </p:cNvPr>
            <p:cNvSpPr/>
            <p:nvPr/>
          </p:nvSpPr>
          <p:spPr>
            <a:xfrm>
              <a:off x="953835" y="1314037"/>
              <a:ext cx="1028561" cy="330839"/>
            </a:xfrm>
            <a:prstGeom prst="roundRect">
              <a:avLst>
                <a:gd name="adj" fmla="val 50000"/>
              </a:avLst>
            </a:prstGeom>
            <a:solidFill>
              <a:srgbClr val="00144C">
                <a:alpha val="42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0" cap="none" spc="0" normalizeH="0" baseline="0" noProof="0">
                  <a:ln>
                    <a:noFill/>
                  </a:ln>
                  <a:solidFill>
                    <a:srgbClr val="FFCD69"/>
                  </a:solidFill>
                  <a:effectLst/>
                  <a:uLnTx/>
                  <a:uFillTx/>
                  <a:latin typeface="思源黑体 Heavy" panose="020B0A00000000000000" pitchFamily="34" charset="-122"/>
                  <a:ea typeface="思源黑体 Heavy" panose="020B0A00000000000000" pitchFamily="34" charset="-122"/>
                </a:rPr>
                <a:t>Dense</a:t>
              </a: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CD69"/>
                </a:solidFill>
                <a:effectLst/>
                <a:uLnTx/>
                <a:uFillTx/>
                <a:latin typeface="思源黑体 Heavy" panose="020B0A00000000000000" pitchFamily="34" charset="-122"/>
                <a:ea typeface="思源黑体 Heavy" panose="020B0A00000000000000" pitchFamily="34" charset="-122"/>
              </a:endParaRPr>
            </a:p>
          </p:txBody>
        </p:sp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4C6B78FD-80A1-A2D9-AF7C-52691EC34180}"/>
                </a:ext>
              </a:extLst>
            </p:cNvPr>
            <p:cNvSpPr txBox="1"/>
            <p:nvPr/>
          </p:nvSpPr>
          <p:spPr>
            <a:xfrm>
              <a:off x="876300" y="2150109"/>
              <a:ext cx="289336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400" kern="0">
                  <a:solidFill>
                    <a:prstClr val="white">
                      <a:alpha val="80000"/>
                    </a:prstClr>
                  </a:solidFill>
                  <a:latin typeface="思源黑体 Medium" panose="020B0600000000000000" pitchFamily="34" charset="-122"/>
                  <a:ea typeface="思源黑体 Medium" panose="020B0600000000000000" pitchFamily="34" charset="-122"/>
                </a:rPr>
                <a:t>经典 </a:t>
              </a:r>
              <a:r>
                <a:rPr lang="en-US" altLang="zh-CN" sz="1400" kern="0">
                  <a:solidFill>
                    <a:prstClr val="white">
                      <a:alpha val="80000"/>
                    </a:prstClr>
                  </a:solidFill>
                  <a:latin typeface="思源黑体 Medium" panose="020B0600000000000000" pitchFamily="34" charset="-122"/>
                  <a:ea typeface="思源黑体 Medium" panose="020B0600000000000000" pitchFamily="34" charset="-122"/>
                </a:rPr>
                <a:t>Transformer </a:t>
              </a:r>
              <a:r>
                <a:rPr lang="zh-CN" altLang="en-US" sz="1400" kern="0">
                  <a:solidFill>
                    <a:prstClr val="white">
                      <a:alpha val="80000"/>
                    </a:prstClr>
                  </a:solidFill>
                  <a:latin typeface="思源黑体 Medium" panose="020B0600000000000000" pitchFamily="34" charset="-122"/>
                  <a:ea typeface="思源黑体 Medium" panose="020B0600000000000000" pitchFamily="34" charset="-122"/>
                </a:rPr>
                <a:t>结构</a:t>
              </a: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alpha val="80000"/>
                  </a:prstClr>
                </a:solidFill>
                <a:effectLst/>
                <a:uLnTx/>
                <a:uFillTx/>
                <a:latin typeface="思源黑体 Medium" panose="020B0600000000000000" pitchFamily="34" charset="-122"/>
                <a:ea typeface="思源黑体 Medium" panose="020B0600000000000000" pitchFamily="34" charset="-122"/>
              </a:endParaRPr>
            </a:p>
          </p:txBody>
        </p:sp>
      </p:grpSp>
      <p:grpSp>
        <p:nvGrpSpPr>
          <p:cNvPr id="57" name="组合 56">
            <a:extLst>
              <a:ext uri="{FF2B5EF4-FFF2-40B4-BE49-F238E27FC236}">
                <a16:creationId xmlns:a16="http://schemas.microsoft.com/office/drawing/2014/main" id="{AE49962C-2BE7-12B2-20A2-6849603974C9}"/>
              </a:ext>
            </a:extLst>
          </p:cNvPr>
          <p:cNvGrpSpPr/>
          <p:nvPr/>
        </p:nvGrpSpPr>
        <p:grpSpPr>
          <a:xfrm>
            <a:off x="4511951" y="2044614"/>
            <a:ext cx="3117476" cy="1143849"/>
            <a:chOff x="4594605" y="1314037"/>
            <a:chExt cx="3117476" cy="1143849"/>
          </a:xfrm>
        </p:grpSpPr>
        <p:sp>
          <p:nvSpPr>
            <p:cNvPr id="58" name="文本框 57">
              <a:extLst>
                <a:ext uri="{FF2B5EF4-FFF2-40B4-BE49-F238E27FC236}">
                  <a16:creationId xmlns:a16="http://schemas.microsoft.com/office/drawing/2014/main" id="{9E9B7489-AF2A-D0EC-A83D-EAE7FF00BADC}"/>
                </a:ext>
              </a:extLst>
            </p:cNvPr>
            <p:cNvSpPr txBox="1"/>
            <p:nvPr/>
          </p:nvSpPr>
          <p:spPr>
            <a:xfrm>
              <a:off x="4594605" y="1656198"/>
              <a:ext cx="3117476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1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Heavy" panose="020B0A00000000000000" pitchFamily="34" charset="-122"/>
                  <a:ea typeface="思源黑体 Heavy" panose="020B0A00000000000000" pitchFamily="34" charset="-122"/>
                </a:rPr>
                <a:t>稀疏模型</a:t>
              </a:r>
              <a:endPara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Heavy" panose="020B0A00000000000000" pitchFamily="34" charset="-122"/>
                <a:ea typeface="思源黑体 Heavy" panose="020B0A00000000000000" pitchFamily="34" charset="-122"/>
              </a:endParaRPr>
            </a:p>
          </p:txBody>
        </p:sp>
        <p:sp>
          <p:nvSpPr>
            <p:cNvPr id="59" name="矩形: 圆角 58">
              <a:extLst>
                <a:ext uri="{FF2B5EF4-FFF2-40B4-BE49-F238E27FC236}">
                  <a16:creationId xmlns:a16="http://schemas.microsoft.com/office/drawing/2014/main" id="{4313A28A-2194-47CA-CAAE-D7A4CD682F77}"/>
                </a:ext>
              </a:extLst>
            </p:cNvPr>
            <p:cNvSpPr/>
            <p:nvPr/>
          </p:nvSpPr>
          <p:spPr>
            <a:xfrm>
              <a:off x="4672140" y="1314037"/>
              <a:ext cx="1028561" cy="330839"/>
            </a:xfrm>
            <a:prstGeom prst="roundRect">
              <a:avLst>
                <a:gd name="adj" fmla="val 50000"/>
              </a:avLst>
            </a:prstGeom>
            <a:solidFill>
              <a:srgbClr val="00144C">
                <a:alpha val="42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0" cap="none" spc="0" normalizeH="0" baseline="0" noProof="0">
                  <a:ln>
                    <a:noFill/>
                  </a:ln>
                  <a:solidFill>
                    <a:srgbClr val="FFCD69"/>
                  </a:solidFill>
                  <a:effectLst/>
                  <a:uLnTx/>
                  <a:uFillTx/>
                  <a:latin typeface="思源黑体 Heavy" panose="020B0A00000000000000" pitchFamily="34" charset="-122"/>
                  <a:ea typeface="思源黑体 Heavy" panose="020B0A00000000000000" pitchFamily="34" charset="-122"/>
                </a:rPr>
                <a:t>MoE</a:t>
              </a: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CD69"/>
                </a:solidFill>
                <a:effectLst/>
                <a:uLnTx/>
                <a:uFillTx/>
                <a:latin typeface="思源黑体 Heavy" panose="020B0A00000000000000" pitchFamily="34" charset="-122"/>
                <a:ea typeface="思源黑体 Heavy" panose="020B0A00000000000000" pitchFamily="34" charset="-122"/>
              </a:endParaRPr>
            </a:p>
          </p:txBody>
        </p:sp>
        <p:sp>
          <p:nvSpPr>
            <p:cNvPr id="60" name="文本框 59">
              <a:extLst>
                <a:ext uri="{FF2B5EF4-FFF2-40B4-BE49-F238E27FC236}">
                  <a16:creationId xmlns:a16="http://schemas.microsoft.com/office/drawing/2014/main" id="{CD32EC78-4543-BDE1-91F6-08516872020A}"/>
                </a:ext>
              </a:extLst>
            </p:cNvPr>
            <p:cNvSpPr txBox="1"/>
            <p:nvPr/>
          </p:nvSpPr>
          <p:spPr>
            <a:xfrm>
              <a:off x="4594605" y="2150109"/>
              <a:ext cx="289336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>
                      <a:alpha val="80000"/>
                    </a:prstClr>
                  </a:solidFill>
                  <a:effectLst/>
                  <a:uLnTx/>
                  <a:uFillTx/>
                  <a:latin typeface="思源黑体 Medium" panose="020B0600000000000000" pitchFamily="34" charset="-122"/>
                  <a:ea typeface="思源黑体 Medium" panose="020B0600000000000000" pitchFamily="34" charset="-122"/>
                </a:rPr>
                <a:t>Mixture of Experts </a:t>
              </a:r>
              <a:r>
                <a:rPr kumimoji="0" lang="zh-CN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>
                      <a:alpha val="80000"/>
                    </a:prstClr>
                  </a:solidFill>
                  <a:effectLst/>
                  <a:uLnTx/>
                  <a:uFillTx/>
                  <a:latin typeface="思源黑体 Medium" panose="020B0600000000000000" pitchFamily="34" charset="-122"/>
                  <a:ea typeface="思源黑体 Medium" panose="020B0600000000000000" pitchFamily="34" charset="-122"/>
                </a:rPr>
                <a:t>混合专家结构</a:t>
              </a:r>
            </a:p>
          </p:txBody>
        </p:sp>
      </p:grp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13FA252D-00E7-9B9E-37B0-2CB2771F7CC3}"/>
              </a:ext>
            </a:extLst>
          </p:cNvPr>
          <p:cNvGrpSpPr/>
          <p:nvPr/>
        </p:nvGrpSpPr>
        <p:grpSpPr>
          <a:xfrm>
            <a:off x="8234513" y="2044614"/>
            <a:ext cx="3117476" cy="1143849"/>
            <a:chOff x="8317167" y="1314037"/>
            <a:chExt cx="3117476" cy="1143849"/>
          </a:xfrm>
        </p:grpSpPr>
        <p:sp>
          <p:nvSpPr>
            <p:cNvPr id="62" name="文本框 61">
              <a:extLst>
                <a:ext uri="{FF2B5EF4-FFF2-40B4-BE49-F238E27FC236}">
                  <a16:creationId xmlns:a16="http://schemas.microsoft.com/office/drawing/2014/main" id="{74E7E53F-EC72-51EF-3FEA-ED88EBFFCEAE}"/>
                </a:ext>
              </a:extLst>
            </p:cNvPr>
            <p:cNvSpPr txBox="1"/>
            <p:nvPr/>
          </p:nvSpPr>
          <p:spPr>
            <a:xfrm>
              <a:off x="8317167" y="1668109"/>
              <a:ext cx="3117476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1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Heavy" panose="020B0A00000000000000" pitchFamily="34" charset="-122"/>
                  <a:ea typeface="思源黑体 Heavy" panose="020B0A00000000000000" pitchFamily="34" charset="-122"/>
                </a:rPr>
                <a:t>多模态大模型</a:t>
              </a:r>
              <a:endPara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Heavy" panose="020B0A00000000000000" pitchFamily="34" charset="-122"/>
                <a:ea typeface="思源黑体 Heavy" panose="020B0A00000000000000" pitchFamily="34" charset="-122"/>
              </a:endParaRPr>
            </a:p>
          </p:txBody>
        </p:sp>
        <p:sp>
          <p:nvSpPr>
            <p:cNvPr id="63" name="矩形: 圆角 62">
              <a:extLst>
                <a:ext uri="{FF2B5EF4-FFF2-40B4-BE49-F238E27FC236}">
                  <a16:creationId xmlns:a16="http://schemas.microsoft.com/office/drawing/2014/main" id="{3545775A-41E9-1C38-F5D1-93977FB7CD61}"/>
                </a:ext>
              </a:extLst>
            </p:cNvPr>
            <p:cNvSpPr/>
            <p:nvPr/>
          </p:nvSpPr>
          <p:spPr>
            <a:xfrm>
              <a:off x="8394702" y="1314037"/>
              <a:ext cx="1382815" cy="330839"/>
            </a:xfrm>
            <a:prstGeom prst="roundRect">
              <a:avLst>
                <a:gd name="adj" fmla="val 50000"/>
              </a:avLst>
            </a:prstGeom>
            <a:solidFill>
              <a:srgbClr val="00144C">
                <a:alpha val="42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0" cap="none" spc="0" normalizeH="0" baseline="0" noProof="0">
                  <a:ln>
                    <a:noFill/>
                  </a:ln>
                  <a:solidFill>
                    <a:srgbClr val="FFCD69"/>
                  </a:solidFill>
                  <a:effectLst/>
                  <a:uLnTx/>
                  <a:uFillTx/>
                  <a:latin typeface="思源黑体 Heavy" panose="020B0A00000000000000" pitchFamily="34" charset="-122"/>
                  <a:ea typeface="思源黑体 Heavy" panose="020B0A00000000000000" pitchFamily="34" charset="-122"/>
                </a:rPr>
                <a:t>Multimodal</a:t>
              </a: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CD69"/>
                </a:solidFill>
                <a:effectLst/>
                <a:uLnTx/>
                <a:uFillTx/>
                <a:latin typeface="思源黑体 Heavy" panose="020B0A00000000000000" pitchFamily="34" charset="-122"/>
                <a:ea typeface="思源黑体 Heavy" panose="020B0A00000000000000" pitchFamily="34" charset="-122"/>
              </a:endParaRPr>
            </a:p>
          </p:txBody>
        </p:sp>
        <p:sp>
          <p:nvSpPr>
            <p:cNvPr id="64" name="文本框 63">
              <a:extLst>
                <a:ext uri="{FF2B5EF4-FFF2-40B4-BE49-F238E27FC236}">
                  <a16:creationId xmlns:a16="http://schemas.microsoft.com/office/drawing/2014/main" id="{42741345-07C6-23E7-4FD6-299DD02E7C97}"/>
                </a:ext>
              </a:extLst>
            </p:cNvPr>
            <p:cNvSpPr txBox="1"/>
            <p:nvPr/>
          </p:nvSpPr>
          <p:spPr>
            <a:xfrm>
              <a:off x="8317167" y="2150109"/>
              <a:ext cx="289336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white">
                      <a:alpha val="80000"/>
                    </a:prstClr>
                  </a:solidFill>
                  <a:effectLst/>
                  <a:uLnTx/>
                  <a:uFillTx/>
                  <a:latin typeface="思源黑体 Medium" panose="020B0600000000000000" pitchFamily="34" charset="-122"/>
                  <a:ea typeface="思源黑体 Medium" panose="020B0600000000000000" pitchFamily="34" charset="-122"/>
                </a:rPr>
                <a:t>支持多种模态输入输出</a:t>
              </a: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alpha val="80000"/>
                  </a:prstClr>
                </a:solidFill>
                <a:effectLst/>
                <a:uLnTx/>
                <a:uFillTx/>
                <a:latin typeface="思源黑体 Medium" panose="020B0600000000000000" pitchFamily="34" charset="-122"/>
                <a:ea typeface="思源黑体 Medium" panose="020B0600000000000000" pitchFamily="34" charset="-122"/>
              </a:endParaRPr>
            </a:p>
          </p:txBody>
        </p:sp>
      </p:grpSp>
      <p:pic>
        <p:nvPicPr>
          <p:cNvPr id="65" name="Picture 4">
            <a:extLst>
              <a:ext uri="{FF2B5EF4-FFF2-40B4-BE49-F238E27FC236}">
                <a16:creationId xmlns:a16="http://schemas.microsoft.com/office/drawing/2014/main" id="{704D9912-EC0A-9131-42F9-A7AC8E61A37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2829" t="14200" r="22869" b="38462"/>
          <a:stretch/>
        </p:blipFill>
        <p:spPr>
          <a:xfrm>
            <a:off x="2304321" y="4869670"/>
            <a:ext cx="1895796" cy="1901452"/>
          </a:xfrm>
          <a:prstGeom prst="ellipse">
            <a:avLst/>
          </a:prstGeom>
          <a:ln>
            <a:noFill/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6" name="Picture 4">
            <a:extLst>
              <a:ext uri="{FF2B5EF4-FFF2-40B4-BE49-F238E27FC236}">
                <a16:creationId xmlns:a16="http://schemas.microsoft.com/office/drawing/2014/main" id="{774EC4DA-B547-B3F5-F57A-CFB014949FE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1968" t="14009" r="23030" b="41265"/>
          <a:stretch/>
        </p:blipFill>
        <p:spPr>
          <a:xfrm>
            <a:off x="6056051" y="4928561"/>
            <a:ext cx="1914996" cy="1901452"/>
          </a:xfrm>
          <a:prstGeom prst="ellipse">
            <a:avLst/>
          </a:prstGeom>
          <a:ln>
            <a:noFill/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7" name="Picture 4">
            <a:extLst>
              <a:ext uri="{FF2B5EF4-FFF2-40B4-BE49-F238E27FC236}">
                <a16:creationId xmlns:a16="http://schemas.microsoft.com/office/drawing/2014/main" id="{4B5DF149-055F-EDDC-FB82-12C912726EB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2434" t="12036" r="22332" b="44574"/>
          <a:stretch/>
        </p:blipFill>
        <p:spPr>
          <a:xfrm>
            <a:off x="9878919" y="4941939"/>
            <a:ext cx="1901440" cy="1900557"/>
          </a:xfrm>
          <a:prstGeom prst="ellipse">
            <a:avLst/>
          </a:prstGeom>
          <a:ln>
            <a:noFill/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68" name="组合 67">
            <a:extLst>
              <a:ext uri="{FF2B5EF4-FFF2-40B4-BE49-F238E27FC236}">
                <a16:creationId xmlns:a16="http://schemas.microsoft.com/office/drawing/2014/main" id="{9B450B37-E23B-0693-9FDC-575435948B09}"/>
              </a:ext>
            </a:extLst>
          </p:cNvPr>
          <p:cNvGrpSpPr/>
          <p:nvPr/>
        </p:nvGrpSpPr>
        <p:grpSpPr>
          <a:xfrm>
            <a:off x="968807" y="5074510"/>
            <a:ext cx="1456052" cy="1164871"/>
            <a:chOff x="1179142" y="4793670"/>
            <a:chExt cx="1456052" cy="1164871"/>
          </a:xfrm>
        </p:grpSpPr>
        <p:sp>
          <p:nvSpPr>
            <p:cNvPr id="69" name="文本框 68">
              <a:extLst>
                <a:ext uri="{FF2B5EF4-FFF2-40B4-BE49-F238E27FC236}">
                  <a16:creationId xmlns:a16="http://schemas.microsoft.com/office/drawing/2014/main" id="{441DADAE-DA11-74BE-8CBC-95A592F242EC}"/>
                </a:ext>
              </a:extLst>
            </p:cNvPr>
            <p:cNvSpPr txBox="1"/>
            <p:nvPr/>
          </p:nvSpPr>
          <p:spPr>
            <a:xfrm>
              <a:off x="1345262" y="4793670"/>
              <a:ext cx="1289932" cy="11648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>
                  <a:solidFill>
                    <a:schemeClr val="bg1"/>
                  </a:solidFill>
                  <a:latin typeface="思源黑体 Medium" panose="020B0600000000000000" pitchFamily="34" charset="-122"/>
                  <a:ea typeface="思源黑体 Medium" panose="020B0600000000000000" pitchFamily="34" charset="-122"/>
                </a:rPr>
                <a:t>模型权重</a:t>
              </a:r>
              <a:endParaRPr lang="en-US" altLang="zh-CN" sz="1200">
                <a:solidFill>
                  <a:schemeClr val="bg1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1200">
                  <a:solidFill>
                    <a:schemeClr val="bg1"/>
                  </a:solidFill>
                  <a:latin typeface="思源黑体 Medium" panose="020B0600000000000000" pitchFamily="34" charset="-122"/>
                  <a:ea typeface="思源黑体 Medium" panose="020B0600000000000000" pitchFamily="34" charset="-122"/>
                </a:rPr>
                <a:t>KVcache</a:t>
              </a:r>
            </a:p>
            <a:p>
              <a:pPr>
                <a:lnSpc>
                  <a:spcPct val="150000"/>
                </a:lnSpc>
              </a:pPr>
              <a:r>
                <a:rPr lang="zh-CN" altLang="en-US" sz="1200">
                  <a:solidFill>
                    <a:schemeClr val="bg1"/>
                  </a:solidFill>
                  <a:latin typeface="思源黑体 Medium" panose="020B0600000000000000" pitchFamily="34" charset="-122"/>
                  <a:ea typeface="思源黑体 Medium" panose="020B0600000000000000" pitchFamily="34" charset="-122"/>
                </a:rPr>
                <a:t>激活值</a:t>
              </a:r>
              <a:endParaRPr lang="en-US" altLang="zh-CN" sz="1200">
                <a:solidFill>
                  <a:schemeClr val="bg1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200">
                  <a:solidFill>
                    <a:schemeClr val="bg1"/>
                  </a:solidFill>
                  <a:latin typeface="思源黑体 Medium" panose="020B0600000000000000" pitchFamily="34" charset="-122"/>
                  <a:ea typeface="思源黑体 Medium" panose="020B0600000000000000" pitchFamily="34" charset="-122"/>
                </a:rPr>
                <a:t>额外开销</a:t>
              </a:r>
            </a:p>
          </p:txBody>
        </p:sp>
        <p:sp>
          <p:nvSpPr>
            <p:cNvPr id="70" name="矩形 69">
              <a:extLst>
                <a:ext uri="{FF2B5EF4-FFF2-40B4-BE49-F238E27FC236}">
                  <a16:creationId xmlns:a16="http://schemas.microsoft.com/office/drawing/2014/main" id="{817A17EF-96C6-A264-AA3F-8394F606BC1D}"/>
                </a:ext>
              </a:extLst>
            </p:cNvPr>
            <p:cNvSpPr/>
            <p:nvPr/>
          </p:nvSpPr>
          <p:spPr>
            <a:xfrm>
              <a:off x="1179142" y="4905395"/>
              <a:ext cx="160114" cy="16011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 Heavy" panose="020B0A00000000000000" pitchFamily="34" charset="-122"/>
                <a:ea typeface="思源黑体 Heavy" panose="020B0A00000000000000" pitchFamily="34" charset="-122"/>
              </a:endParaRPr>
            </a:p>
          </p:txBody>
        </p:sp>
        <p:sp>
          <p:nvSpPr>
            <p:cNvPr id="71" name="矩形 70">
              <a:extLst>
                <a:ext uri="{FF2B5EF4-FFF2-40B4-BE49-F238E27FC236}">
                  <a16:creationId xmlns:a16="http://schemas.microsoft.com/office/drawing/2014/main" id="{36051840-D586-6973-ECFA-FF7A394EF2D2}"/>
                </a:ext>
              </a:extLst>
            </p:cNvPr>
            <p:cNvSpPr/>
            <p:nvPr/>
          </p:nvSpPr>
          <p:spPr>
            <a:xfrm>
              <a:off x="1183361" y="5169585"/>
              <a:ext cx="160114" cy="160114"/>
            </a:xfrm>
            <a:prstGeom prst="rect">
              <a:avLst/>
            </a:prstGeom>
            <a:solidFill>
              <a:srgbClr val="72C8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 Heavy" panose="020B0A00000000000000" pitchFamily="34" charset="-122"/>
                <a:ea typeface="思源黑体 Heavy" panose="020B0A00000000000000" pitchFamily="34" charset="-122"/>
              </a:endParaRPr>
            </a:p>
          </p:txBody>
        </p:sp>
        <p:sp>
          <p:nvSpPr>
            <p:cNvPr id="72" name="矩形 71">
              <a:extLst>
                <a:ext uri="{FF2B5EF4-FFF2-40B4-BE49-F238E27FC236}">
                  <a16:creationId xmlns:a16="http://schemas.microsoft.com/office/drawing/2014/main" id="{A2D09D03-0417-92F7-6806-ABE9F032A334}"/>
                </a:ext>
              </a:extLst>
            </p:cNvPr>
            <p:cNvSpPr/>
            <p:nvPr/>
          </p:nvSpPr>
          <p:spPr>
            <a:xfrm>
              <a:off x="1186908" y="5459499"/>
              <a:ext cx="160114" cy="160114"/>
            </a:xfrm>
            <a:prstGeom prst="rect">
              <a:avLst/>
            </a:prstGeom>
            <a:solidFill>
              <a:srgbClr val="F6D6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 Heavy" panose="020B0A00000000000000" pitchFamily="34" charset="-122"/>
                <a:ea typeface="思源黑体 Heavy" panose="020B0A00000000000000" pitchFamily="34" charset="-122"/>
              </a:endParaRPr>
            </a:p>
          </p:txBody>
        </p:sp>
        <p:sp>
          <p:nvSpPr>
            <p:cNvPr id="73" name="矩形 72">
              <a:extLst>
                <a:ext uri="{FF2B5EF4-FFF2-40B4-BE49-F238E27FC236}">
                  <a16:creationId xmlns:a16="http://schemas.microsoft.com/office/drawing/2014/main" id="{EED95D38-CF46-DFD1-176F-011C9013A680}"/>
                </a:ext>
              </a:extLst>
            </p:cNvPr>
            <p:cNvSpPr/>
            <p:nvPr/>
          </p:nvSpPr>
          <p:spPr>
            <a:xfrm>
              <a:off x="1194674" y="5725270"/>
              <a:ext cx="160114" cy="160114"/>
            </a:xfrm>
            <a:prstGeom prst="rect">
              <a:avLst/>
            </a:prstGeom>
            <a:solidFill>
              <a:srgbClr val="A4A4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 Heavy" panose="020B0A00000000000000" pitchFamily="34" charset="-122"/>
                <a:ea typeface="思源黑体 Heavy" panose="020B0A00000000000000" pitchFamily="34" charset="-122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文本框 73">
                <a:extLst>
                  <a:ext uri="{FF2B5EF4-FFF2-40B4-BE49-F238E27FC236}">
                    <a16:creationId xmlns:a16="http://schemas.microsoft.com/office/drawing/2014/main" id="{3BAAAA35-C48D-044D-95AD-E25734AE5F35}"/>
                  </a:ext>
                </a:extLst>
              </p:cNvPr>
              <p:cNvSpPr txBox="1"/>
              <p:nvPr/>
            </p:nvSpPr>
            <p:spPr>
              <a:xfrm>
                <a:off x="658155" y="3294439"/>
                <a:ext cx="3273770" cy="1321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6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6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lang="en-US" altLang="zh-CN" sz="26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𝒕𝒐𝒕𝒂𝒍</m:t>
                          </m:r>
                        </m:sub>
                      </m:sSub>
                      <m:r>
                        <a:rPr lang="en-US" altLang="zh-CN" sz="26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6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6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lang="en-US" altLang="zh-CN" sz="26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𝒘𝒆𝒊𝒈𝒉𝒕𝒔</m:t>
                          </m:r>
                        </m:sub>
                      </m:sSub>
                      <m:r>
                        <a:rPr lang="en-US" altLang="zh-CN" sz="26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6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6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lang="en-US" altLang="zh-CN" sz="26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𝒌𝒗</m:t>
                          </m:r>
                        </m:sub>
                      </m:sSub>
                      <m:r>
                        <a:rPr lang="en-US" altLang="zh-CN" sz="26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6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6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lang="en-US" altLang="zh-CN" sz="26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𝒂𝒄𝒕</m:t>
                          </m:r>
                        </m:sub>
                      </m:sSub>
                      <m:r>
                        <a:rPr lang="en-US" altLang="zh-CN" sz="26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6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6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lang="en-US" altLang="zh-CN" sz="26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𝒐𝒗𝒆𝒓𝒉𝒆𝒂𝒅</m:t>
                          </m:r>
                        </m:sub>
                      </m:sSub>
                    </m:oMath>
                  </m:oMathPara>
                </a14:m>
                <a:endParaRPr lang="zh-CN" altLang="en-US" sz="2600" b="1">
                  <a:latin typeface="思源黑体 Heavy" panose="020B0A00000000000000" pitchFamily="34" charset="-122"/>
                  <a:ea typeface="思源黑体 Heavy" panose="020B0A00000000000000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4" name="文本框 73">
                <a:extLst>
                  <a:ext uri="{FF2B5EF4-FFF2-40B4-BE49-F238E27FC236}">
                    <a16:creationId xmlns:a16="http://schemas.microsoft.com/office/drawing/2014/main" id="{3BAAAA35-C48D-044D-95AD-E25734AE5F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155" y="3294439"/>
                <a:ext cx="3273770" cy="132132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5" name="组合 74">
            <a:extLst>
              <a:ext uri="{FF2B5EF4-FFF2-40B4-BE49-F238E27FC236}">
                <a16:creationId xmlns:a16="http://schemas.microsoft.com/office/drawing/2014/main" id="{BF0A7D2B-D60F-B168-CD2D-7617065944CE}"/>
              </a:ext>
            </a:extLst>
          </p:cNvPr>
          <p:cNvGrpSpPr/>
          <p:nvPr/>
        </p:nvGrpSpPr>
        <p:grpSpPr>
          <a:xfrm>
            <a:off x="4724957" y="4992243"/>
            <a:ext cx="1436329" cy="1329403"/>
            <a:chOff x="4985522" y="4651732"/>
            <a:chExt cx="1436329" cy="1329403"/>
          </a:xfrm>
        </p:grpSpPr>
        <p:grpSp>
          <p:nvGrpSpPr>
            <p:cNvPr id="76" name="组合 75">
              <a:extLst>
                <a:ext uri="{FF2B5EF4-FFF2-40B4-BE49-F238E27FC236}">
                  <a16:creationId xmlns:a16="http://schemas.microsoft.com/office/drawing/2014/main" id="{196C0396-1EF1-7B64-9B1E-CDC3EA7E9953}"/>
                </a:ext>
              </a:extLst>
            </p:cNvPr>
            <p:cNvGrpSpPr/>
            <p:nvPr/>
          </p:nvGrpSpPr>
          <p:grpSpPr>
            <a:xfrm>
              <a:off x="4985888" y="4651732"/>
              <a:ext cx="1435963" cy="1329403"/>
              <a:chOff x="1236401" y="4555510"/>
              <a:chExt cx="1435963" cy="1329403"/>
            </a:xfrm>
          </p:grpSpPr>
          <p:sp>
            <p:nvSpPr>
              <p:cNvPr id="78" name="文本框 77">
                <a:extLst>
                  <a:ext uri="{FF2B5EF4-FFF2-40B4-BE49-F238E27FC236}">
                    <a16:creationId xmlns:a16="http://schemas.microsoft.com/office/drawing/2014/main" id="{30C5513B-5469-345E-22FB-43C6C927E5A9}"/>
                  </a:ext>
                </a:extLst>
              </p:cNvPr>
              <p:cNvSpPr txBox="1"/>
              <p:nvPr/>
            </p:nvSpPr>
            <p:spPr>
              <a:xfrm>
                <a:off x="1382432" y="4555510"/>
                <a:ext cx="1289932" cy="13294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100">
                    <a:solidFill>
                      <a:schemeClr val="bg1"/>
                    </a:solidFill>
                    <a:latin typeface="思源黑体 Medium" panose="020B0600000000000000" pitchFamily="34" charset="-122"/>
                    <a:ea typeface="思源黑体 Medium" panose="020B0600000000000000" pitchFamily="34" charset="-122"/>
                  </a:rPr>
                  <a:t>共享权重</a:t>
                </a:r>
                <a:endParaRPr lang="en-US" altLang="zh-CN" sz="1100">
                  <a:solidFill>
                    <a:schemeClr val="bg1"/>
                  </a:solidFill>
                  <a:latin typeface="思源黑体 Medium" panose="020B0600000000000000" pitchFamily="34" charset="-122"/>
                  <a:ea typeface="思源黑体 Medium" panose="020B0600000000000000" pitchFamily="34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1100">
                    <a:solidFill>
                      <a:schemeClr val="bg1"/>
                    </a:solidFill>
                    <a:latin typeface="思源黑体 Medium" panose="020B0600000000000000" pitchFamily="34" charset="-122"/>
                    <a:ea typeface="思源黑体 Medium" panose="020B0600000000000000" pitchFamily="34" charset="-122"/>
                  </a:rPr>
                  <a:t>专家权重</a:t>
                </a:r>
                <a:endParaRPr lang="en-US" altLang="zh-CN" sz="1100">
                  <a:solidFill>
                    <a:schemeClr val="bg1"/>
                  </a:solidFill>
                  <a:latin typeface="思源黑体 Medium" panose="020B0600000000000000" pitchFamily="34" charset="-122"/>
                  <a:ea typeface="思源黑体 Medium" panose="020B0600000000000000" pitchFamily="34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1100">
                    <a:solidFill>
                      <a:schemeClr val="bg1"/>
                    </a:solidFill>
                    <a:latin typeface="思源黑体 Medium" panose="020B0600000000000000" pitchFamily="34" charset="-122"/>
                    <a:ea typeface="思源黑体 Medium" panose="020B0600000000000000" pitchFamily="34" charset="-122"/>
                  </a:rPr>
                  <a:t>KVcache</a:t>
                </a:r>
              </a:p>
              <a:p>
                <a:pPr>
                  <a:lnSpc>
                    <a:spcPct val="150000"/>
                  </a:lnSpc>
                </a:pPr>
                <a:r>
                  <a:rPr lang="zh-CN" altLang="en-US" sz="1100">
                    <a:solidFill>
                      <a:schemeClr val="bg1"/>
                    </a:solidFill>
                    <a:latin typeface="思源黑体 Medium" panose="020B0600000000000000" pitchFamily="34" charset="-122"/>
                    <a:ea typeface="思源黑体 Medium" panose="020B0600000000000000" pitchFamily="34" charset="-122"/>
                  </a:rPr>
                  <a:t>激活值</a:t>
                </a:r>
                <a:endParaRPr lang="en-US" altLang="zh-CN" sz="1100">
                  <a:solidFill>
                    <a:schemeClr val="bg1"/>
                  </a:solidFill>
                  <a:latin typeface="思源黑体 Medium" panose="020B0600000000000000" pitchFamily="34" charset="-122"/>
                  <a:ea typeface="思源黑体 Medium" panose="020B0600000000000000" pitchFamily="34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1100">
                    <a:solidFill>
                      <a:schemeClr val="bg1"/>
                    </a:solidFill>
                    <a:latin typeface="思源黑体 Medium" panose="020B0600000000000000" pitchFamily="34" charset="-122"/>
                    <a:ea typeface="思源黑体 Medium" panose="020B0600000000000000" pitchFamily="34" charset="-122"/>
                  </a:rPr>
                  <a:t>额外开销</a:t>
                </a:r>
              </a:p>
            </p:txBody>
          </p:sp>
          <p:sp>
            <p:nvSpPr>
              <p:cNvPr id="79" name="矩形 78">
                <a:extLst>
                  <a:ext uri="{FF2B5EF4-FFF2-40B4-BE49-F238E27FC236}">
                    <a16:creationId xmlns:a16="http://schemas.microsoft.com/office/drawing/2014/main" id="{43B8CEAA-3315-736A-2E3E-F4978B49BFC4}"/>
                  </a:ext>
                </a:extLst>
              </p:cNvPr>
              <p:cNvSpPr/>
              <p:nvPr/>
            </p:nvSpPr>
            <p:spPr>
              <a:xfrm>
                <a:off x="1236401" y="4912112"/>
                <a:ext cx="134315" cy="134315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思源黑体 Heavy" panose="020B0A00000000000000" pitchFamily="34" charset="-122"/>
                  <a:ea typeface="思源黑体 Heavy" panose="020B0A00000000000000" pitchFamily="34" charset="-122"/>
                </a:endParaRPr>
              </a:p>
            </p:txBody>
          </p:sp>
          <p:sp>
            <p:nvSpPr>
              <p:cNvPr id="80" name="矩形 79">
                <a:extLst>
                  <a:ext uri="{FF2B5EF4-FFF2-40B4-BE49-F238E27FC236}">
                    <a16:creationId xmlns:a16="http://schemas.microsoft.com/office/drawing/2014/main" id="{5CB90D0C-54AF-97EB-A4CE-98F186DDCFB0}"/>
                  </a:ext>
                </a:extLst>
              </p:cNvPr>
              <p:cNvSpPr/>
              <p:nvPr/>
            </p:nvSpPr>
            <p:spPr>
              <a:xfrm>
                <a:off x="1240620" y="5176302"/>
                <a:ext cx="134315" cy="134315"/>
              </a:xfrm>
              <a:prstGeom prst="rect">
                <a:avLst/>
              </a:prstGeom>
              <a:solidFill>
                <a:srgbClr val="72C8C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思源黑体 Heavy" panose="020B0A00000000000000" pitchFamily="34" charset="-122"/>
                  <a:ea typeface="思源黑体 Heavy" panose="020B0A00000000000000" pitchFamily="34" charset="-122"/>
                </a:endParaRPr>
              </a:p>
            </p:txBody>
          </p:sp>
          <p:sp>
            <p:nvSpPr>
              <p:cNvPr id="81" name="矩形 80">
                <a:extLst>
                  <a:ext uri="{FF2B5EF4-FFF2-40B4-BE49-F238E27FC236}">
                    <a16:creationId xmlns:a16="http://schemas.microsoft.com/office/drawing/2014/main" id="{7CFC4287-E33E-7321-F6B8-F50C7BACF07A}"/>
                  </a:ext>
                </a:extLst>
              </p:cNvPr>
              <p:cNvSpPr/>
              <p:nvPr/>
            </p:nvSpPr>
            <p:spPr>
              <a:xfrm>
                <a:off x="1243801" y="5426181"/>
                <a:ext cx="134315" cy="134315"/>
              </a:xfrm>
              <a:prstGeom prst="rect">
                <a:avLst/>
              </a:prstGeom>
              <a:solidFill>
                <a:srgbClr val="F6D68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思源黑体 Heavy" panose="020B0A00000000000000" pitchFamily="34" charset="-122"/>
                  <a:ea typeface="思源黑体 Heavy" panose="020B0A00000000000000" pitchFamily="34" charset="-122"/>
                </a:endParaRPr>
              </a:p>
            </p:txBody>
          </p:sp>
          <p:sp>
            <p:nvSpPr>
              <p:cNvPr id="82" name="矩形 81">
                <a:extLst>
                  <a:ext uri="{FF2B5EF4-FFF2-40B4-BE49-F238E27FC236}">
                    <a16:creationId xmlns:a16="http://schemas.microsoft.com/office/drawing/2014/main" id="{1EF30EA7-1C10-59DC-2397-51032CEDAA8B}"/>
                  </a:ext>
                </a:extLst>
              </p:cNvPr>
              <p:cNvSpPr/>
              <p:nvPr/>
            </p:nvSpPr>
            <p:spPr>
              <a:xfrm>
                <a:off x="1243801" y="5683606"/>
                <a:ext cx="134315" cy="134315"/>
              </a:xfrm>
              <a:prstGeom prst="rect">
                <a:avLst/>
              </a:prstGeom>
              <a:solidFill>
                <a:srgbClr val="A4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思源黑体 Heavy" panose="020B0A00000000000000" pitchFamily="34" charset="-122"/>
                  <a:ea typeface="思源黑体 Heavy" panose="020B0A00000000000000" pitchFamily="34" charset="-122"/>
                </a:endParaRPr>
              </a:p>
            </p:txBody>
          </p:sp>
        </p:grpSp>
        <p:sp>
          <p:nvSpPr>
            <p:cNvPr id="77" name="矩形 76">
              <a:extLst>
                <a:ext uri="{FF2B5EF4-FFF2-40B4-BE49-F238E27FC236}">
                  <a16:creationId xmlns:a16="http://schemas.microsoft.com/office/drawing/2014/main" id="{067D5C38-0643-4FEB-6F7E-6CB4529991AE}"/>
                </a:ext>
              </a:extLst>
            </p:cNvPr>
            <p:cNvSpPr/>
            <p:nvPr/>
          </p:nvSpPr>
          <p:spPr>
            <a:xfrm>
              <a:off x="4985522" y="4771028"/>
              <a:ext cx="134315" cy="134315"/>
            </a:xfrm>
            <a:prstGeom prst="rect">
              <a:avLst/>
            </a:prstGeom>
            <a:solidFill>
              <a:srgbClr val="E880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 Heavy" panose="020B0A00000000000000" pitchFamily="34" charset="-122"/>
                <a:ea typeface="思源黑体 Heavy" panose="020B0A00000000000000" pitchFamily="34" charset="-122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文本框 82">
                <a:extLst>
                  <a:ext uri="{FF2B5EF4-FFF2-40B4-BE49-F238E27FC236}">
                    <a16:creationId xmlns:a16="http://schemas.microsoft.com/office/drawing/2014/main" id="{72694B28-3D19-BA97-912A-BFD37992E10F}"/>
                  </a:ext>
                </a:extLst>
              </p:cNvPr>
              <p:cNvSpPr txBox="1"/>
              <p:nvPr/>
            </p:nvSpPr>
            <p:spPr>
              <a:xfrm>
                <a:off x="4388320" y="3155984"/>
                <a:ext cx="3364738" cy="17101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6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6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lang="en-US" altLang="zh-CN" sz="26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𝒕𝒐𝒕𝒂𝒍</m:t>
                          </m:r>
                        </m:sub>
                      </m:sSub>
                      <m:r>
                        <a:rPr lang="en-US" altLang="zh-CN" sz="26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6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6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lang="en-US" altLang="zh-CN" sz="26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𝒔𝒉𝒂𝒓𝒆𝒅</m:t>
                          </m:r>
                        </m:sub>
                      </m:sSub>
                      <m:r>
                        <a:rPr lang="en-US" altLang="zh-CN" sz="26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6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6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lang="en-US" altLang="zh-CN" sz="26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𝒆𝒙𝒑𝒆𝒓𝒕</m:t>
                          </m:r>
                        </m:sub>
                      </m:sSub>
                      <m:r>
                        <a:rPr lang="en-US" altLang="zh-CN" sz="26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6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6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lang="en-US" altLang="zh-CN" sz="26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𝒌𝒗</m:t>
                          </m:r>
                        </m:sub>
                      </m:sSub>
                      <m:r>
                        <a:rPr lang="en-US" altLang="zh-CN" sz="26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6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6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lang="en-US" altLang="zh-CN" sz="26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𝒂𝒄𝒕</m:t>
                          </m:r>
                        </m:sub>
                      </m:sSub>
                      <m:r>
                        <a:rPr lang="en-US" altLang="zh-CN" sz="26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6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6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lang="en-US" altLang="zh-CN" sz="26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𝒐𝒗𝒆𝒓𝒉𝒆𝒂𝒅</m:t>
                          </m:r>
                        </m:sub>
                      </m:sSub>
                    </m:oMath>
                  </m:oMathPara>
                </a14:m>
                <a:endParaRPr lang="zh-CN" altLang="en-US" sz="2600" b="1">
                  <a:latin typeface="思源黑体 Heavy" panose="020B0A00000000000000" pitchFamily="34" charset="-122"/>
                  <a:ea typeface="思源黑体 Heavy" panose="020B0A00000000000000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3" name="文本框 82">
                <a:extLst>
                  <a:ext uri="{FF2B5EF4-FFF2-40B4-BE49-F238E27FC236}">
                    <a16:creationId xmlns:a16="http://schemas.microsoft.com/office/drawing/2014/main" id="{72694B28-3D19-BA97-912A-BFD37992E1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8320" y="3155984"/>
                <a:ext cx="3364738" cy="171014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4" name="组合 83">
            <a:extLst>
              <a:ext uri="{FF2B5EF4-FFF2-40B4-BE49-F238E27FC236}">
                <a16:creationId xmlns:a16="http://schemas.microsoft.com/office/drawing/2014/main" id="{717DA5EA-5264-E22A-D0CD-95408D43B3CF}"/>
              </a:ext>
            </a:extLst>
          </p:cNvPr>
          <p:cNvGrpSpPr/>
          <p:nvPr/>
        </p:nvGrpSpPr>
        <p:grpSpPr>
          <a:xfrm>
            <a:off x="9071342" y="5407889"/>
            <a:ext cx="1381676" cy="788421"/>
            <a:chOff x="1243801" y="4567702"/>
            <a:chExt cx="1381676" cy="788421"/>
          </a:xfrm>
        </p:grpSpPr>
        <p:sp>
          <p:nvSpPr>
            <p:cNvPr id="85" name="文本框 84">
              <a:extLst>
                <a:ext uri="{FF2B5EF4-FFF2-40B4-BE49-F238E27FC236}">
                  <a16:creationId xmlns:a16="http://schemas.microsoft.com/office/drawing/2014/main" id="{40806014-4221-654A-A958-6F4244EB5B8A}"/>
                </a:ext>
              </a:extLst>
            </p:cNvPr>
            <p:cNvSpPr txBox="1"/>
            <p:nvPr/>
          </p:nvSpPr>
          <p:spPr>
            <a:xfrm>
              <a:off x="1335545" y="4567702"/>
              <a:ext cx="1289932" cy="7884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050">
                  <a:solidFill>
                    <a:schemeClr val="bg1"/>
                  </a:solidFill>
                  <a:latin typeface="思源黑体 Medium" panose="020B0600000000000000" pitchFamily="34" charset="-122"/>
                  <a:ea typeface="思源黑体 Medium" panose="020B0600000000000000" pitchFamily="34" charset="-122"/>
                </a:rPr>
                <a:t>KVcache</a:t>
              </a:r>
            </a:p>
            <a:p>
              <a:pPr>
                <a:lnSpc>
                  <a:spcPct val="150000"/>
                </a:lnSpc>
              </a:pPr>
              <a:r>
                <a:rPr lang="zh-CN" altLang="en-US" sz="1050">
                  <a:solidFill>
                    <a:schemeClr val="bg1"/>
                  </a:solidFill>
                  <a:latin typeface="思源黑体 Medium" panose="020B0600000000000000" pitchFamily="34" charset="-122"/>
                  <a:ea typeface="思源黑体 Medium" panose="020B0600000000000000" pitchFamily="34" charset="-122"/>
                </a:rPr>
                <a:t>激活值</a:t>
              </a:r>
              <a:endParaRPr lang="en-US" altLang="zh-CN" sz="1050">
                <a:solidFill>
                  <a:schemeClr val="bg1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050">
                  <a:solidFill>
                    <a:schemeClr val="bg1"/>
                  </a:solidFill>
                  <a:latin typeface="思源黑体 Medium" panose="020B0600000000000000" pitchFamily="34" charset="-122"/>
                  <a:ea typeface="思源黑体 Medium" panose="020B0600000000000000" pitchFamily="34" charset="-122"/>
                </a:rPr>
                <a:t>额外开销</a:t>
              </a:r>
            </a:p>
          </p:txBody>
        </p:sp>
        <p:sp>
          <p:nvSpPr>
            <p:cNvPr id="86" name="矩形 85">
              <a:extLst>
                <a:ext uri="{FF2B5EF4-FFF2-40B4-BE49-F238E27FC236}">
                  <a16:creationId xmlns:a16="http://schemas.microsoft.com/office/drawing/2014/main" id="{11D5AA79-A3CA-B3C7-6E18-E465FF215CCA}"/>
                </a:ext>
              </a:extLst>
            </p:cNvPr>
            <p:cNvSpPr/>
            <p:nvPr/>
          </p:nvSpPr>
          <p:spPr>
            <a:xfrm>
              <a:off x="1243801" y="4663960"/>
              <a:ext cx="134315" cy="134315"/>
            </a:xfrm>
            <a:prstGeom prst="rect">
              <a:avLst/>
            </a:prstGeom>
            <a:solidFill>
              <a:srgbClr val="72C8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 Heavy" panose="020B0A00000000000000" pitchFamily="34" charset="-122"/>
                <a:ea typeface="思源黑体 Heavy" panose="020B0A00000000000000" pitchFamily="34" charset="-122"/>
              </a:endParaRPr>
            </a:p>
          </p:txBody>
        </p:sp>
        <p:sp>
          <p:nvSpPr>
            <p:cNvPr id="87" name="矩形 86">
              <a:extLst>
                <a:ext uri="{FF2B5EF4-FFF2-40B4-BE49-F238E27FC236}">
                  <a16:creationId xmlns:a16="http://schemas.microsoft.com/office/drawing/2014/main" id="{51D2FCB4-5559-3296-15BF-7999069CEB54}"/>
                </a:ext>
              </a:extLst>
            </p:cNvPr>
            <p:cNvSpPr/>
            <p:nvPr/>
          </p:nvSpPr>
          <p:spPr>
            <a:xfrm>
              <a:off x="1243801" y="4918198"/>
              <a:ext cx="134315" cy="134315"/>
            </a:xfrm>
            <a:prstGeom prst="rect">
              <a:avLst/>
            </a:prstGeom>
            <a:solidFill>
              <a:srgbClr val="F6D6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 Heavy" panose="020B0A00000000000000" pitchFamily="34" charset="-122"/>
                <a:ea typeface="思源黑体 Heavy" panose="020B0A00000000000000" pitchFamily="34" charset="-122"/>
              </a:endParaRPr>
            </a:p>
          </p:txBody>
        </p:sp>
        <p:sp>
          <p:nvSpPr>
            <p:cNvPr id="88" name="矩形 87">
              <a:extLst>
                <a:ext uri="{FF2B5EF4-FFF2-40B4-BE49-F238E27FC236}">
                  <a16:creationId xmlns:a16="http://schemas.microsoft.com/office/drawing/2014/main" id="{D5ABEA7A-9CE3-A7D6-48DD-6AFB25A72921}"/>
                </a:ext>
              </a:extLst>
            </p:cNvPr>
            <p:cNvSpPr/>
            <p:nvPr/>
          </p:nvSpPr>
          <p:spPr>
            <a:xfrm>
              <a:off x="1243801" y="5173248"/>
              <a:ext cx="134315" cy="134315"/>
            </a:xfrm>
            <a:prstGeom prst="rect">
              <a:avLst/>
            </a:prstGeom>
            <a:solidFill>
              <a:srgbClr val="A4A4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 Heavy" panose="020B0A00000000000000" pitchFamily="34" charset="-122"/>
                <a:ea typeface="思源黑体 Heavy" panose="020B0A00000000000000" pitchFamily="34" charset="-122"/>
              </a:endParaRPr>
            </a:p>
          </p:txBody>
        </p:sp>
      </p:grpSp>
      <p:grpSp>
        <p:nvGrpSpPr>
          <p:cNvPr id="89" name="组合 88">
            <a:extLst>
              <a:ext uri="{FF2B5EF4-FFF2-40B4-BE49-F238E27FC236}">
                <a16:creationId xmlns:a16="http://schemas.microsoft.com/office/drawing/2014/main" id="{BB981724-E3F6-932E-DE00-7D121AD7365E}"/>
              </a:ext>
            </a:extLst>
          </p:cNvPr>
          <p:cNvGrpSpPr/>
          <p:nvPr/>
        </p:nvGrpSpPr>
        <p:grpSpPr>
          <a:xfrm>
            <a:off x="8226168" y="5416002"/>
            <a:ext cx="1381676" cy="788421"/>
            <a:chOff x="1243801" y="4567702"/>
            <a:chExt cx="1381676" cy="788421"/>
          </a:xfrm>
        </p:grpSpPr>
        <p:sp>
          <p:nvSpPr>
            <p:cNvPr id="90" name="文本框 89">
              <a:extLst>
                <a:ext uri="{FF2B5EF4-FFF2-40B4-BE49-F238E27FC236}">
                  <a16:creationId xmlns:a16="http://schemas.microsoft.com/office/drawing/2014/main" id="{CB546F0E-F9FE-FC23-F3AA-B55925D48E69}"/>
                </a:ext>
              </a:extLst>
            </p:cNvPr>
            <p:cNvSpPr txBox="1"/>
            <p:nvPr/>
          </p:nvSpPr>
          <p:spPr>
            <a:xfrm>
              <a:off x="1335545" y="4567702"/>
              <a:ext cx="1289932" cy="7884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050">
                  <a:solidFill>
                    <a:schemeClr val="bg1"/>
                  </a:solidFill>
                  <a:latin typeface="思源黑体 Medium" panose="020B0600000000000000" pitchFamily="34" charset="-122"/>
                  <a:ea typeface="思源黑体 Medium" panose="020B0600000000000000" pitchFamily="34" charset="-122"/>
                </a:rPr>
                <a:t>基础权重</a:t>
              </a:r>
              <a:endParaRPr lang="en-US" altLang="zh-CN" sz="1050">
                <a:solidFill>
                  <a:schemeClr val="bg1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050">
                  <a:solidFill>
                    <a:schemeClr val="bg1"/>
                  </a:solidFill>
                  <a:latin typeface="思源黑体 Medium" panose="020B0600000000000000" pitchFamily="34" charset="-122"/>
                  <a:ea typeface="思源黑体 Medium" panose="020B0600000000000000" pitchFamily="34" charset="-122"/>
                </a:rPr>
                <a:t>视觉权重</a:t>
              </a:r>
              <a:endParaRPr lang="en-US" altLang="zh-CN" sz="1050">
                <a:solidFill>
                  <a:schemeClr val="bg1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050">
                  <a:solidFill>
                    <a:schemeClr val="bg1"/>
                  </a:solidFill>
                  <a:latin typeface="思源黑体 Medium" panose="020B0600000000000000" pitchFamily="34" charset="-122"/>
                  <a:ea typeface="思源黑体 Medium" panose="020B0600000000000000" pitchFamily="34" charset="-122"/>
                </a:rPr>
                <a:t>语音权重</a:t>
              </a:r>
            </a:p>
          </p:txBody>
        </p:sp>
        <p:sp>
          <p:nvSpPr>
            <p:cNvPr id="91" name="矩形 90">
              <a:extLst>
                <a:ext uri="{FF2B5EF4-FFF2-40B4-BE49-F238E27FC236}">
                  <a16:creationId xmlns:a16="http://schemas.microsoft.com/office/drawing/2014/main" id="{1E77EA03-9460-2796-5EBE-F29CEFF8D108}"/>
                </a:ext>
              </a:extLst>
            </p:cNvPr>
            <p:cNvSpPr/>
            <p:nvPr/>
          </p:nvSpPr>
          <p:spPr>
            <a:xfrm>
              <a:off x="1243801" y="4663960"/>
              <a:ext cx="134315" cy="134315"/>
            </a:xfrm>
            <a:prstGeom prst="rect">
              <a:avLst/>
            </a:prstGeom>
            <a:solidFill>
              <a:srgbClr val="647B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 Heavy" panose="020B0A00000000000000" pitchFamily="34" charset="-122"/>
                <a:ea typeface="思源黑体 Heavy" panose="020B0A00000000000000" pitchFamily="34" charset="-122"/>
              </a:endParaRPr>
            </a:p>
          </p:txBody>
        </p:sp>
        <p:sp>
          <p:nvSpPr>
            <p:cNvPr id="92" name="矩形 91">
              <a:extLst>
                <a:ext uri="{FF2B5EF4-FFF2-40B4-BE49-F238E27FC236}">
                  <a16:creationId xmlns:a16="http://schemas.microsoft.com/office/drawing/2014/main" id="{76143034-4F4A-C424-2C4E-E1DDEC9FDB89}"/>
                </a:ext>
              </a:extLst>
            </p:cNvPr>
            <p:cNvSpPr/>
            <p:nvPr/>
          </p:nvSpPr>
          <p:spPr>
            <a:xfrm>
              <a:off x="1243801" y="4918198"/>
              <a:ext cx="134315" cy="134315"/>
            </a:xfrm>
            <a:prstGeom prst="rect">
              <a:avLst/>
            </a:prstGeom>
            <a:solidFill>
              <a:srgbClr val="9880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 Heavy" panose="020B0A00000000000000" pitchFamily="34" charset="-122"/>
                <a:ea typeface="思源黑体 Heavy" panose="020B0A00000000000000" pitchFamily="34" charset="-122"/>
              </a:endParaRPr>
            </a:p>
          </p:txBody>
        </p:sp>
        <p:sp>
          <p:nvSpPr>
            <p:cNvPr id="93" name="矩形 92">
              <a:extLst>
                <a:ext uri="{FF2B5EF4-FFF2-40B4-BE49-F238E27FC236}">
                  <a16:creationId xmlns:a16="http://schemas.microsoft.com/office/drawing/2014/main" id="{D434F149-CD04-97C7-D078-8B91E30393D2}"/>
                </a:ext>
              </a:extLst>
            </p:cNvPr>
            <p:cNvSpPr/>
            <p:nvPr/>
          </p:nvSpPr>
          <p:spPr>
            <a:xfrm>
              <a:off x="1243801" y="5173248"/>
              <a:ext cx="134315" cy="134315"/>
            </a:xfrm>
            <a:prstGeom prst="rect">
              <a:avLst/>
            </a:prstGeom>
            <a:solidFill>
              <a:srgbClr val="75B67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 Heavy" panose="020B0A00000000000000" pitchFamily="34" charset="-122"/>
                <a:ea typeface="思源黑体 Heavy" panose="020B0A00000000000000" pitchFamily="34" charset="-122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文本框 93">
                <a:extLst>
                  <a:ext uri="{FF2B5EF4-FFF2-40B4-BE49-F238E27FC236}">
                    <a16:creationId xmlns:a16="http://schemas.microsoft.com/office/drawing/2014/main" id="{57BBF2BD-0F8F-33E1-E120-6898408293D5}"/>
                  </a:ext>
                </a:extLst>
              </p:cNvPr>
              <p:cNvSpPr txBox="1"/>
              <p:nvPr/>
            </p:nvSpPr>
            <p:spPr>
              <a:xfrm>
                <a:off x="8110882" y="3276868"/>
                <a:ext cx="3273770" cy="16650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6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6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lang="en-US" altLang="zh-CN" sz="26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𝒕𝒐𝒕𝒂𝒍</m:t>
                          </m:r>
                        </m:sub>
                      </m:sSub>
                      <m:r>
                        <a:rPr lang="en-US" altLang="zh-CN" sz="26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6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6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lang="en-US" altLang="zh-CN" sz="26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𝒃𝒂𝒔𝒆</m:t>
                          </m:r>
                        </m:sub>
                      </m:sSub>
                      <m:r>
                        <a:rPr lang="en-US" altLang="zh-CN" sz="26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6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6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lang="en-US" altLang="zh-CN" sz="26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𝒗𝒊𝒔𝒊𝒐𝒏</m:t>
                          </m:r>
                        </m:sub>
                      </m:sSub>
                      <m:r>
                        <a:rPr lang="en-US" altLang="zh-CN" sz="26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6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6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lang="en-US" altLang="zh-CN" sz="26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𝒂𝒖𝒅𝒊𝒐</m:t>
                          </m:r>
                        </m:sub>
                      </m:sSub>
                      <m:r>
                        <a:rPr lang="en-US" altLang="zh-CN" sz="26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6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6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lang="en-US" altLang="zh-CN" sz="26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𝒌𝒗</m:t>
                          </m:r>
                        </m:sub>
                      </m:sSub>
                      <m:r>
                        <a:rPr lang="en-US" altLang="zh-CN" sz="26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6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6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lang="en-US" altLang="zh-CN" sz="26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𝒂𝒄𝒕</m:t>
                          </m:r>
                        </m:sub>
                      </m:sSub>
                      <m:r>
                        <a:rPr lang="en-US" altLang="zh-CN" sz="26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6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6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lang="en-US" altLang="zh-CN" sz="26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𝒐𝒗𝒆𝒓𝒉𝒆𝒂𝒅</m:t>
                          </m:r>
                        </m:sub>
                      </m:sSub>
                    </m:oMath>
                  </m:oMathPara>
                </a14:m>
                <a:endParaRPr lang="zh-CN" altLang="en-US" sz="2600" b="1">
                  <a:latin typeface="思源黑体 Heavy" panose="020B0A00000000000000" pitchFamily="34" charset="-122"/>
                  <a:ea typeface="思源黑体 Heavy" panose="020B0A00000000000000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4" name="文本框 93">
                <a:extLst>
                  <a:ext uri="{FF2B5EF4-FFF2-40B4-BE49-F238E27FC236}">
                    <a16:creationId xmlns:a16="http://schemas.microsoft.com/office/drawing/2014/main" id="{57BBF2BD-0F8F-33E1-E120-6898408293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0882" y="3276868"/>
                <a:ext cx="3273770" cy="166507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528955" y="522605"/>
            <a:ext cx="7624445" cy="491490"/>
          </a:xfrm>
        </p:spPr>
        <p:txBody>
          <a:bodyPr/>
          <a:lstStyle/>
          <a:p>
            <a:r>
              <a:rPr lang="en-US" altLang="zh-CN" dirty="0"/>
              <a:t>2.2 </a:t>
            </a:r>
            <a:r>
              <a:rPr lang="zh-CN" altLang="en-US" dirty="0"/>
              <a:t>服务指标亮点</a:t>
            </a: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64DCC926-C273-EBFF-3542-D4EC83F22B9E}"/>
              </a:ext>
            </a:extLst>
          </p:cNvPr>
          <p:cNvSpPr txBox="1"/>
          <p:nvPr/>
        </p:nvSpPr>
        <p:spPr>
          <a:xfrm>
            <a:off x="1549631" y="1135654"/>
            <a:ext cx="94667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spc="100">
                <a:latin typeface="思源黑体 Heavy" panose="020B0A00000000000000" pitchFamily="34" charset="-122"/>
                <a:ea typeface="思源黑体 Heavy" panose="020B0A00000000000000" pitchFamily="34" charset="-122"/>
              </a:rPr>
              <a:t>从</a:t>
            </a:r>
            <a:r>
              <a:rPr lang="zh-CN" altLang="en-US" sz="2800" spc="100">
                <a:solidFill>
                  <a:srgbClr val="254FEB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服务</a:t>
            </a:r>
            <a:r>
              <a:rPr lang="en-US" altLang="zh-CN" sz="2800" spc="100">
                <a:solidFill>
                  <a:srgbClr val="254FEB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SLO</a:t>
            </a:r>
            <a:r>
              <a:rPr lang="zh-CN" altLang="en-US" sz="2800" spc="100">
                <a:latin typeface="思源黑体 Heavy" panose="020B0A00000000000000" pitchFamily="34" charset="-122"/>
                <a:ea typeface="思源黑体 Heavy" panose="020B0A00000000000000" pitchFamily="34" charset="-122"/>
              </a:rPr>
              <a:t>角度考虑  通过</a:t>
            </a:r>
            <a:r>
              <a:rPr lang="zh-CN" altLang="en-US" sz="2800" spc="100">
                <a:solidFill>
                  <a:srgbClr val="254FEB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算力</a:t>
            </a:r>
            <a:r>
              <a:rPr lang="zh-CN" altLang="en-US" sz="2800" spc="100">
                <a:latin typeface="思源黑体 Heavy" panose="020B0A00000000000000" pitchFamily="34" charset="-122"/>
                <a:ea typeface="思源黑体 Heavy" panose="020B0A00000000000000" pitchFamily="34" charset="-122"/>
              </a:rPr>
              <a:t>和</a:t>
            </a:r>
            <a:r>
              <a:rPr lang="zh-CN" altLang="en-US" sz="2800" spc="100">
                <a:solidFill>
                  <a:srgbClr val="254FEB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显存带宽</a:t>
            </a:r>
            <a:r>
              <a:rPr lang="zh-CN" altLang="en-US" sz="2800" spc="100">
                <a:latin typeface="思源黑体 Heavy" panose="020B0A00000000000000" pitchFamily="34" charset="-122"/>
                <a:ea typeface="思源黑体 Heavy" panose="020B0A00000000000000" pitchFamily="34" charset="-122"/>
              </a:rPr>
              <a:t>计算硬件需求</a:t>
            </a:r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9D8E9551-5FC5-F7F9-8FF7-C28D9CD644C3}"/>
              </a:ext>
            </a:extLst>
          </p:cNvPr>
          <p:cNvSpPr/>
          <p:nvPr/>
        </p:nvSpPr>
        <p:spPr>
          <a:xfrm>
            <a:off x="547576" y="1776898"/>
            <a:ext cx="2340000" cy="4600710"/>
          </a:xfrm>
          <a:prstGeom prst="roundRect">
            <a:avLst>
              <a:gd name="adj" fmla="val 4683"/>
            </a:avLst>
          </a:prstGeom>
          <a:gradFill flip="none" rotWithShape="1">
            <a:gsLst>
              <a:gs pos="0">
                <a:srgbClr val="00256E">
                  <a:lumMod val="100000"/>
                </a:srgbClr>
              </a:gs>
              <a:gs pos="100000">
                <a:srgbClr val="0A34BA">
                  <a:lumMod val="100000"/>
                </a:srgbClr>
              </a:gs>
            </a:gsLst>
            <a:lin ang="2700000" scaled="1"/>
            <a:tileRect/>
          </a:gradFill>
          <a:ln w="19050" cap="flat" cmpd="sng" algn="ctr">
            <a:noFill/>
            <a:prstDash val="solid"/>
            <a:miter lim="800000"/>
          </a:ln>
          <a:effectLst>
            <a:reflection blurRad="25400" stA="19000" endPos="9000" dir="5400000" sy="-100000" algn="bl" rotWithShape="0"/>
          </a:effectLst>
        </p:spPr>
        <p:txBody>
          <a:bodyPr rtlCol="0" anchor="ctr"/>
          <a:lstStyle/>
          <a:p>
            <a:pPr algn="ctr">
              <a:defRPr/>
            </a:pPr>
            <a:endParaRPr lang="zh-CN" altLang="en-US" kern="0">
              <a:solidFill>
                <a:prstClr val="white"/>
              </a:solidFill>
              <a:latin typeface="思源黑体 Heavy" panose="020B0A00000000000000" pitchFamily="34" charset="-122"/>
              <a:ea typeface="思源黑体 Heavy" panose="020B0A00000000000000" pitchFamily="34" charset="-122"/>
            </a:endParaRPr>
          </a:p>
        </p:txBody>
      </p:sp>
      <p:sp>
        <p:nvSpPr>
          <p:cNvPr id="31" name="矩形: 圆角 30">
            <a:extLst>
              <a:ext uri="{FF2B5EF4-FFF2-40B4-BE49-F238E27FC236}">
                <a16:creationId xmlns:a16="http://schemas.microsoft.com/office/drawing/2014/main" id="{16AD3AD0-9B27-4399-5064-3618A3E68263}"/>
              </a:ext>
            </a:extLst>
          </p:cNvPr>
          <p:cNvSpPr/>
          <p:nvPr/>
        </p:nvSpPr>
        <p:spPr>
          <a:xfrm>
            <a:off x="3365070" y="1776898"/>
            <a:ext cx="2340000" cy="4600709"/>
          </a:xfrm>
          <a:prstGeom prst="roundRect">
            <a:avLst>
              <a:gd name="adj" fmla="val 4683"/>
            </a:avLst>
          </a:prstGeom>
          <a:gradFill flip="none" rotWithShape="1">
            <a:gsLst>
              <a:gs pos="0">
                <a:srgbClr val="FF9900"/>
              </a:gs>
              <a:gs pos="100000">
                <a:srgbClr val="FFCC99"/>
              </a:gs>
            </a:gsLst>
            <a:lin ang="2700000" scaled="1"/>
            <a:tileRect/>
          </a:gradFill>
          <a:ln w="19050" cap="flat" cmpd="sng" algn="ctr">
            <a:noFill/>
            <a:prstDash val="solid"/>
            <a:miter lim="800000"/>
          </a:ln>
          <a:effectLst>
            <a:reflection blurRad="25400" stA="19000" endPos="9000" dir="5400000" sy="-100000" algn="bl" rotWithShape="0"/>
          </a:effectLst>
        </p:spPr>
        <p:txBody>
          <a:bodyPr rtlCol="0" anchor="ctr"/>
          <a:lstStyle/>
          <a:p>
            <a:pPr algn="ctr">
              <a:defRPr/>
            </a:pPr>
            <a:endParaRPr lang="zh-CN" altLang="en-US" kern="0">
              <a:solidFill>
                <a:prstClr val="white"/>
              </a:solidFill>
              <a:latin typeface="思源黑体 Heavy" panose="020B0A00000000000000" pitchFamily="34" charset="-122"/>
              <a:ea typeface="思源黑体 Heavy" panose="020B0A00000000000000" pitchFamily="34" charset="-122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6E37937C-F34B-1FEC-0C18-548D508ED0AD}"/>
              </a:ext>
            </a:extLst>
          </p:cNvPr>
          <p:cNvSpPr txBox="1"/>
          <p:nvPr/>
        </p:nvSpPr>
        <p:spPr>
          <a:xfrm>
            <a:off x="695687" y="1976247"/>
            <a:ext cx="1088760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800" b="1" dirty="0">
                <a:solidFill>
                  <a:srgbClr val="FFCD69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TTFT</a:t>
            </a:r>
            <a:endParaRPr lang="zh-CN" altLang="en-US" sz="2800" b="1" dirty="0">
              <a:solidFill>
                <a:srgbClr val="FFCD69"/>
              </a:solidFill>
              <a:latin typeface="思源黑体 Heavy" panose="020B0A00000000000000" pitchFamily="34" charset="-122"/>
              <a:ea typeface="思源黑体 Heavy" panose="020B0A00000000000000" pitchFamily="34" charset="-122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9E02ED07-9CCC-A49A-6234-82CEAE955DAB}"/>
              </a:ext>
            </a:extLst>
          </p:cNvPr>
          <p:cNvSpPr txBox="1"/>
          <p:nvPr/>
        </p:nvSpPr>
        <p:spPr>
          <a:xfrm>
            <a:off x="3511766" y="1976247"/>
            <a:ext cx="1160254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800" b="1" dirty="0">
                <a:solidFill>
                  <a:srgbClr val="3863FF">
                    <a:lumMod val="50000"/>
                  </a:srgbClr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TPOT</a:t>
            </a:r>
            <a:endParaRPr lang="zh-CN" altLang="en-US" sz="2800" b="1" dirty="0">
              <a:solidFill>
                <a:srgbClr val="3863FF">
                  <a:lumMod val="50000"/>
                </a:srgbClr>
              </a:solidFill>
              <a:latin typeface="思源黑体 Heavy" panose="020B0A00000000000000" pitchFamily="34" charset="-122"/>
              <a:ea typeface="思源黑体 Heavy" panose="020B0A00000000000000" pitchFamily="34" charset="-122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A9A86717-E8A4-68F3-2DEB-101F2310C974}"/>
              </a:ext>
            </a:extLst>
          </p:cNvPr>
          <p:cNvSpPr txBox="1"/>
          <p:nvPr/>
        </p:nvSpPr>
        <p:spPr>
          <a:xfrm>
            <a:off x="706003" y="2404594"/>
            <a:ext cx="1687257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200" b="1" dirty="0">
                <a:solidFill>
                  <a:srgbClr val="FFCD69">
                    <a:alpha val="90000"/>
                  </a:srgbClr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Time To First Token</a:t>
            </a:r>
          </a:p>
          <a:p>
            <a:pPr>
              <a:defRPr/>
            </a:pPr>
            <a:r>
              <a:rPr lang="zh-CN" altLang="en-US" sz="1200" b="1" dirty="0">
                <a:solidFill>
                  <a:srgbClr val="FFCD69">
                    <a:alpha val="90000"/>
                  </a:srgbClr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首</a:t>
            </a:r>
            <a:r>
              <a:rPr lang="en-US" altLang="zh-CN" sz="1200" b="1" dirty="0">
                <a:solidFill>
                  <a:srgbClr val="FFCD69">
                    <a:alpha val="90000"/>
                  </a:srgbClr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token</a:t>
            </a:r>
            <a:r>
              <a:rPr lang="zh-CN" altLang="en-US" sz="1200" b="1" dirty="0">
                <a:solidFill>
                  <a:srgbClr val="FFCD69">
                    <a:alpha val="90000"/>
                  </a:srgbClr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到达时间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969F8B99-CCA3-6118-7FBD-C0070600EA59}"/>
              </a:ext>
            </a:extLst>
          </p:cNvPr>
          <p:cNvSpPr txBox="1"/>
          <p:nvPr/>
        </p:nvSpPr>
        <p:spPr>
          <a:xfrm>
            <a:off x="3511766" y="2399087"/>
            <a:ext cx="1974964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200" b="1">
                <a:solidFill>
                  <a:srgbClr val="3863FF">
                    <a:lumMod val="50000"/>
                    <a:alpha val="90000"/>
                  </a:srgbClr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Time Per Output Token</a:t>
            </a:r>
          </a:p>
          <a:p>
            <a:pPr>
              <a:defRPr/>
            </a:pPr>
            <a:r>
              <a:rPr lang="zh-CN" altLang="en-US" sz="1200" b="1">
                <a:solidFill>
                  <a:srgbClr val="3863FF">
                    <a:lumMod val="50000"/>
                    <a:alpha val="90000"/>
                  </a:srgbClr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生成每个</a:t>
            </a:r>
            <a:r>
              <a:rPr lang="en-US" altLang="zh-CN" sz="1200" b="1">
                <a:solidFill>
                  <a:srgbClr val="3863FF">
                    <a:lumMod val="50000"/>
                    <a:alpha val="90000"/>
                  </a:srgbClr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token</a:t>
            </a:r>
            <a:r>
              <a:rPr lang="zh-CN" altLang="en-US" sz="1200" b="1">
                <a:solidFill>
                  <a:srgbClr val="3863FF">
                    <a:lumMod val="50000"/>
                    <a:alpha val="90000"/>
                  </a:srgbClr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平均时间</a:t>
            </a:r>
            <a:endParaRPr lang="zh-CN" altLang="en-US" sz="1200" b="1" dirty="0">
              <a:solidFill>
                <a:srgbClr val="3863FF">
                  <a:lumMod val="50000"/>
                  <a:alpha val="90000"/>
                </a:srgbClr>
              </a:solidFill>
              <a:latin typeface="思源黑体 Medium" panose="020B0600000000000000" pitchFamily="34" charset="-122"/>
              <a:ea typeface="思源黑体 Medium" panose="020B0600000000000000" pitchFamily="34" charset="-122"/>
            </a:endParaRPr>
          </a:p>
        </p:txBody>
      </p:sp>
      <p:sp>
        <p:nvSpPr>
          <p:cNvPr id="36" name="矩形: 圆角 35">
            <a:extLst>
              <a:ext uri="{FF2B5EF4-FFF2-40B4-BE49-F238E27FC236}">
                <a16:creationId xmlns:a16="http://schemas.microsoft.com/office/drawing/2014/main" id="{29FA0E48-DEBD-6F2F-C474-311F509A1960}"/>
              </a:ext>
            </a:extLst>
          </p:cNvPr>
          <p:cNvSpPr/>
          <p:nvPr/>
        </p:nvSpPr>
        <p:spPr>
          <a:xfrm>
            <a:off x="6182564" y="1776898"/>
            <a:ext cx="2470912" cy="2217746"/>
          </a:xfrm>
          <a:prstGeom prst="roundRect">
            <a:avLst>
              <a:gd name="adj" fmla="val 4683"/>
            </a:avLst>
          </a:prstGeom>
          <a:gradFill flip="none" rotWithShape="1">
            <a:gsLst>
              <a:gs pos="0">
                <a:srgbClr val="00256E">
                  <a:lumMod val="100000"/>
                </a:srgbClr>
              </a:gs>
              <a:gs pos="100000">
                <a:srgbClr val="0A34BA">
                  <a:lumMod val="100000"/>
                </a:srgbClr>
              </a:gs>
            </a:gsLst>
            <a:lin ang="2700000" scaled="1"/>
            <a:tileRect/>
          </a:gradFill>
          <a:ln w="19050" cap="flat" cmpd="sng" algn="ctr">
            <a:noFill/>
            <a:prstDash val="solid"/>
            <a:miter lim="800000"/>
          </a:ln>
          <a:effectLst>
            <a:reflection blurRad="25400" stA="19000" endPos="9000" dir="5400000" sy="-100000" algn="bl" rotWithShape="0"/>
          </a:effectLst>
        </p:spPr>
        <p:txBody>
          <a:bodyPr rtlCol="0" anchor="ctr"/>
          <a:lstStyle/>
          <a:p>
            <a:pPr algn="ctr">
              <a:defRPr/>
            </a:pPr>
            <a:endParaRPr lang="zh-CN" altLang="en-US" kern="0">
              <a:solidFill>
                <a:prstClr val="white"/>
              </a:solidFill>
              <a:latin typeface="思源黑体 Heavy" panose="020B0A00000000000000" pitchFamily="34" charset="-122"/>
              <a:ea typeface="思源黑体 Heavy" panose="020B0A00000000000000" pitchFamily="34" charset="-122"/>
            </a:endParaRPr>
          </a:p>
        </p:txBody>
      </p:sp>
      <p:sp>
        <p:nvSpPr>
          <p:cNvPr id="37" name="矩形: 圆角 36">
            <a:extLst>
              <a:ext uri="{FF2B5EF4-FFF2-40B4-BE49-F238E27FC236}">
                <a16:creationId xmlns:a16="http://schemas.microsoft.com/office/drawing/2014/main" id="{E8426EB2-3205-BA28-EF84-DEAACA36D8AC}"/>
              </a:ext>
            </a:extLst>
          </p:cNvPr>
          <p:cNvSpPr/>
          <p:nvPr/>
        </p:nvSpPr>
        <p:spPr>
          <a:xfrm>
            <a:off x="8970959" y="4159861"/>
            <a:ext cx="2470912" cy="2217746"/>
          </a:xfrm>
          <a:prstGeom prst="roundRect">
            <a:avLst>
              <a:gd name="adj" fmla="val 4683"/>
            </a:avLst>
          </a:prstGeom>
          <a:gradFill flip="none" rotWithShape="1">
            <a:gsLst>
              <a:gs pos="0">
                <a:srgbClr val="00256E">
                  <a:lumMod val="100000"/>
                </a:srgbClr>
              </a:gs>
              <a:gs pos="100000">
                <a:srgbClr val="0A34BA">
                  <a:lumMod val="100000"/>
                </a:srgbClr>
              </a:gs>
            </a:gsLst>
            <a:lin ang="2700000" scaled="1"/>
            <a:tileRect/>
          </a:gradFill>
          <a:ln w="19050" cap="flat" cmpd="sng" algn="ctr">
            <a:noFill/>
            <a:prstDash val="solid"/>
            <a:miter lim="800000"/>
          </a:ln>
          <a:effectLst>
            <a:reflection blurRad="25400" stA="19000" endPos="9000" dir="5400000" sy="-100000" algn="bl" rotWithShape="0"/>
          </a:effectLst>
        </p:spPr>
        <p:txBody>
          <a:bodyPr rtlCol="0" anchor="ctr"/>
          <a:lstStyle/>
          <a:p>
            <a:pPr algn="ctr">
              <a:defRPr/>
            </a:pPr>
            <a:endParaRPr lang="zh-CN" altLang="en-US" kern="0">
              <a:solidFill>
                <a:prstClr val="white"/>
              </a:solidFill>
              <a:latin typeface="思源黑体 Heavy" panose="020B0A00000000000000" pitchFamily="34" charset="-122"/>
              <a:ea typeface="思源黑体 Heavy" panose="020B0A00000000000000" pitchFamily="34" charset="-122"/>
            </a:endParaRPr>
          </a:p>
        </p:txBody>
      </p:sp>
      <p:sp>
        <p:nvSpPr>
          <p:cNvPr id="38" name="矩形: 圆角 37">
            <a:extLst>
              <a:ext uri="{FF2B5EF4-FFF2-40B4-BE49-F238E27FC236}">
                <a16:creationId xmlns:a16="http://schemas.microsoft.com/office/drawing/2014/main" id="{01C3EE4C-B532-8659-19BD-C756DCF64DFE}"/>
              </a:ext>
            </a:extLst>
          </p:cNvPr>
          <p:cNvSpPr/>
          <p:nvPr/>
        </p:nvSpPr>
        <p:spPr>
          <a:xfrm>
            <a:off x="8970959" y="1776898"/>
            <a:ext cx="2456590" cy="2217746"/>
          </a:xfrm>
          <a:prstGeom prst="roundRect">
            <a:avLst>
              <a:gd name="adj" fmla="val 4683"/>
            </a:avLst>
          </a:prstGeom>
          <a:gradFill flip="none" rotWithShape="1">
            <a:gsLst>
              <a:gs pos="0">
                <a:srgbClr val="FF9900"/>
              </a:gs>
              <a:gs pos="100000">
                <a:srgbClr val="FFCC99"/>
              </a:gs>
            </a:gsLst>
            <a:lin ang="2700000" scaled="1"/>
            <a:tileRect/>
          </a:gradFill>
          <a:ln w="19050" cap="flat" cmpd="sng" algn="ctr">
            <a:noFill/>
            <a:prstDash val="solid"/>
            <a:miter lim="800000"/>
          </a:ln>
          <a:effectLst>
            <a:reflection blurRad="25400" stA="19000" endPos="9000" dir="5400000" sy="-100000" algn="bl" rotWithShape="0"/>
          </a:effectLst>
        </p:spPr>
        <p:txBody>
          <a:bodyPr rtlCol="0" anchor="ctr"/>
          <a:lstStyle/>
          <a:p>
            <a:pPr algn="ctr">
              <a:defRPr/>
            </a:pPr>
            <a:endParaRPr lang="zh-CN" altLang="en-US" kern="0">
              <a:solidFill>
                <a:prstClr val="white"/>
              </a:solidFill>
              <a:latin typeface="思源黑体 Heavy" panose="020B0A00000000000000" pitchFamily="34" charset="-122"/>
              <a:ea typeface="思源黑体 Heavy" panose="020B0A00000000000000" pitchFamily="34" charset="-122"/>
            </a:endParaRPr>
          </a:p>
        </p:txBody>
      </p:sp>
      <p:sp>
        <p:nvSpPr>
          <p:cNvPr id="39" name="矩形: 圆角 38">
            <a:extLst>
              <a:ext uri="{FF2B5EF4-FFF2-40B4-BE49-F238E27FC236}">
                <a16:creationId xmlns:a16="http://schemas.microsoft.com/office/drawing/2014/main" id="{D83235E1-E8B4-6620-E36C-AF13A15F8A24}"/>
              </a:ext>
            </a:extLst>
          </p:cNvPr>
          <p:cNvSpPr/>
          <p:nvPr/>
        </p:nvSpPr>
        <p:spPr>
          <a:xfrm>
            <a:off x="6225312" y="4175453"/>
            <a:ext cx="2456590" cy="2217746"/>
          </a:xfrm>
          <a:prstGeom prst="roundRect">
            <a:avLst>
              <a:gd name="adj" fmla="val 4683"/>
            </a:avLst>
          </a:prstGeom>
          <a:gradFill flip="none" rotWithShape="1">
            <a:gsLst>
              <a:gs pos="0">
                <a:srgbClr val="FF9900"/>
              </a:gs>
              <a:gs pos="100000">
                <a:srgbClr val="FFCC99"/>
              </a:gs>
            </a:gsLst>
            <a:lin ang="2700000" scaled="1"/>
            <a:tileRect/>
          </a:gradFill>
          <a:ln w="19050" cap="flat" cmpd="sng" algn="ctr">
            <a:noFill/>
            <a:prstDash val="solid"/>
            <a:miter lim="800000"/>
          </a:ln>
          <a:effectLst>
            <a:reflection blurRad="25400" stA="19000" endPos="9000" dir="5400000" sy="-100000" algn="bl" rotWithShape="0"/>
          </a:effectLst>
        </p:spPr>
        <p:txBody>
          <a:bodyPr rtlCol="0" anchor="ctr"/>
          <a:lstStyle/>
          <a:p>
            <a:pPr algn="ctr">
              <a:defRPr/>
            </a:pPr>
            <a:endParaRPr lang="zh-CN" altLang="en-US" kern="0">
              <a:solidFill>
                <a:prstClr val="white"/>
              </a:solidFill>
              <a:latin typeface="思源黑体 Heavy" panose="020B0A00000000000000" pitchFamily="34" charset="-122"/>
              <a:ea typeface="思源黑体 Heavy" panose="020B0A00000000000000" pitchFamily="34" charset="-122"/>
            </a:endParaRPr>
          </a:p>
        </p:txBody>
      </p:sp>
      <p:pic>
        <p:nvPicPr>
          <p:cNvPr id="40" name="图形 39">
            <a:extLst>
              <a:ext uri="{FF2B5EF4-FFF2-40B4-BE49-F238E27FC236}">
                <a16:creationId xmlns:a16="http://schemas.microsoft.com/office/drawing/2014/main" id="{1A8CC242-4B90-2A17-DC00-D3509F069A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92215" y="2995902"/>
            <a:ext cx="1350318" cy="1350318"/>
          </a:xfrm>
          <a:prstGeom prst="rect">
            <a:avLst/>
          </a:prstGeom>
        </p:spPr>
      </p:pic>
      <p:sp>
        <p:nvSpPr>
          <p:cNvPr id="41" name="文本框 40">
            <a:extLst>
              <a:ext uri="{FF2B5EF4-FFF2-40B4-BE49-F238E27FC236}">
                <a16:creationId xmlns:a16="http://schemas.microsoft.com/office/drawing/2014/main" id="{9842D633-A2EC-95A8-194F-A8B0FA0D2AFA}"/>
              </a:ext>
            </a:extLst>
          </p:cNvPr>
          <p:cNvSpPr txBox="1"/>
          <p:nvPr/>
        </p:nvSpPr>
        <p:spPr>
          <a:xfrm>
            <a:off x="6263137" y="1923175"/>
            <a:ext cx="20042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Heavy" panose="020B0A00000000000000" pitchFamily="34" charset="-122"/>
                <a:ea typeface="思源黑体 Heavy" panose="020B0A00000000000000" pitchFamily="34" charset="-122"/>
              </a:rPr>
              <a:t>短输入</a:t>
            </a:r>
            <a:r>
              <a:rPr lang="en-US" altLang="zh-CN" sz="200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Heavy" panose="020B0A00000000000000" pitchFamily="34" charset="-122"/>
                <a:ea typeface="思源黑体 Heavy" panose="020B0A00000000000000" pitchFamily="34" charset="-122"/>
              </a:rPr>
              <a:t>/</a:t>
            </a:r>
            <a:r>
              <a:rPr lang="zh-CN" altLang="en-US" sz="200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Heavy" panose="020B0A00000000000000" pitchFamily="34" charset="-122"/>
                <a:ea typeface="思源黑体 Heavy" panose="020B0A00000000000000" pitchFamily="34" charset="-122"/>
              </a:rPr>
              <a:t>短输出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7F1E009E-6352-0162-E45C-72D2BCA55D75}"/>
              </a:ext>
            </a:extLst>
          </p:cNvPr>
          <p:cNvSpPr txBox="1"/>
          <p:nvPr/>
        </p:nvSpPr>
        <p:spPr>
          <a:xfrm>
            <a:off x="9073676" y="1923175"/>
            <a:ext cx="20042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>
                <a:solidFill>
                  <a:srgbClr val="000000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长输入</a:t>
            </a:r>
            <a:r>
              <a:rPr lang="en-US" altLang="zh-CN" sz="2000">
                <a:solidFill>
                  <a:srgbClr val="000000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/</a:t>
            </a:r>
            <a:r>
              <a:rPr lang="zh-CN" altLang="en-US" sz="2000">
                <a:solidFill>
                  <a:srgbClr val="000000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短输出</a:t>
            </a: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5AD177F6-0EDD-5014-DBE8-54EE94A94490}"/>
              </a:ext>
            </a:extLst>
          </p:cNvPr>
          <p:cNvSpPr txBox="1"/>
          <p:nvPr/>
        </p:nvSpPr>
        <p:spPr>
          <a:xfrm>
            <a:off x="6319844" y="4363283"/>
            <a:ext cx="20042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>
                <a:solidFill>
                  <a:srgbClr val="000000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短输入</a:t>
            </a:r>
            <a:r>
              <a:rPr lang="en-US" altLang="zh-CN" sz="2000">
                <a:solidFill>
                  <a:srgbClr val="000000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/</a:t>
            </a:r>
            <a:r>
              <a:rPr lang="zh-CN" altLang="en-US" sz="2000">
                <a:solidFill>
                  <a:srgbClr val="000000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长输出</a:t>
            </a: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15F6241C-517C-6BD7-3487-48B814565CED}"/>
              </a:ext>
            </a:extLst>
          </p:cNvPr>
          <p:cNvSpPr txBox="1"/>
          <p:nvPr/>
        </p:nvSpPr>
        <p:spPr>
          <a:xfrm>
            <a:off x="9089434" y="4346220"/>
            <a:ext cx="20042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>
                <a:solidFill>
                  <a:srgbClr val="FFFFFF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长输入</a:t>
            </a:r>
            <a:r>
              <a:rPr lang="en-US" altLang="zh-CN" sz="2000">
                <a:solidFill>
                  <a:srgbClr val="FFFFFF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/</a:t>
            </a:r>
            <a:r>
              <a:rPr lang="zh-CN" altLang="en-US" sz="2000">
                <a:solidFill>
                  <a:srgbClr val="FFFFFF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长输出</a:t>
            </a:r>
          </a:p>
        </p:txBody>
      </p:sp>
      <p:pic>
        <p:nvPicPr>
          <p:cNvPr id="45" name="图形 44">
            <a:extLst>
              <a:ext uri="{FF2B5EF4-FFF2-40B4-BE49-F238E27FC236}">
                <a16:creationId xmlns:a16="http://schemas.microsoft.com/office/drawing/2014/main" id="{A03D395E-76FF-D243-501E-B2C71A29C1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841952" y="3320979"/>
            <a:ext cx="739475" cy="739475"/>
          </a:xfrm>
          <a:prstGeom prst="rect">
            <a:avLst/>
          </a:prstGeom>
        </p:spPr>
      </p:pic>
      <p:pic>
        <p:nvPicPr>
          <p:cNvPr id="46" name="图形 45">
            <a:extLst>
              <a:ext uri="{FF2B5EF4-FFF2-40B4-BE49-F238E27FC236}">
                <a16:creationId xmlns:a16="http://schemas.microsoft.com/office/drawing/2014/main" id="{F06BB626-FF77-42CA-D68C-158815A1865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717461" y="5666216"/>
            <a:ext cx="1133051" cy="944209"/>
          </a:xfrm>
          <a:prstGeom prst="rect">
            <a:avLst/>
          </a:prstGeom>
        </p:spPr>
      </p:pic>
      <p:pic>
        <p:nvPicPr>
          <p:cNvPr id="47" name="图形 46">
            <a:extLst>
              <a:ext uri="{FF2B5EF4-FFF2-40B4-BE49-F238E27FC236}">
                <a16:creationId xmlns:a16="http://schemas.microsoft.com/office/drawing/2014/main" id="{46654FF5-0EC2-3DF4-80F5-9125CFAC1B9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687308" y="5635796"/>
            <a:ext cx="1067066" cy="1067066"/>
          </a:xfrm>
          <a:prstGeom prst="rect">
            <a:avLst/>
          </a:prstGeom>
        </p:spPr>
      </p:pic>
      <p:sp>
        <p:nvSpPr>
          <p:cNvPr id="48" name="文本框 47">
            <a:extLst>
              <a:ext uri="{FF2B5EF4-FFF2-40B4-BE49-F238E27FC236}">
                <a16:creationId xmlns:a16="http://schemas.microsoft.com/office/drawing/2014/main" id="{787CD0AA-CC61-4269-7477-70179AEFA2F7}"/>
              </a:ext>
            </a:extLst>
          </p:cNvPr>
          <p:cNvSpPr txBox="1"/>
          <p:nvPr/>
        </p:nvSpPr>
        <p:spPr>
          <a:xfrm>
            <a:off x="6276933" y="2379469"/>
            <a:ext cx="2090057" cy="1183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实时聊天对话</a:t>
            </a:r>
            <a:endParaRPr lang="en-US" altLang="zh-CN" sz="14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Medium" panose="020B0600000000000000" pitchFamily="34" charset="-122"/>
              <a:ea typeface="思源黑体 Medium" panose="020B0600000000000000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指令执行</a:t>
            </a:r>
            <a:endParaRPr lang="en-US" altLang="zh-CN" sz="14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Medium" panose="020B0600000000000000" pitchFamily="34" charset="-122"/>
              <a:ea typeface="思源黑体 Medium" panose="020B0600000000000000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简单事实问答</a:t>
            </a:r>
            <a:endParaRPr lang="en-US" altLang="zh-CN" sz="14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Medium" panose="020B0600000000000000" pitchFamily="34" charset="-122"/>
              <a:ea typeface="思源黑体 Medium" panose="020B0600000000000000" pitchFamily="34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14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……</a:t>
            </a:r>
            <a:endParaRPr lang="zh-CN" altLang="en-US" sz="14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Medium" panose="020B0600000000000000" pitchFamily="34" charset="-122"/>
              <a:ea typeface="思源黑体 Medium" panose="020B0600000000000000" pitchFamily="34" charset="-122"/>
            </a:endParaRPr>
          </a:p>
        </p:txBody>
      </p:sp>
      <p:sp>
        <p:nvSpPr>
          <p:cNvPr id="95" name="文本框 94">
            <a:extLst>
              <a:ext uri="{FF2B5EF4-FFF2-40B4-BE49-F238E27FC236}">
                <a16:creationId xmlns:a16="http://schemas.microsoft.com/office/drawing/2014/main" id="{24F79DAB-0CE0-AE90-85E8-EDE2314A6525}"/>
              </a:ext>
            </a:extLst>
          </p:cNvPr>
          <p:cNvSpPr txBox="1"/>
          <p:nvPr/>
        </p:nvSpPr>
        <p:spPr>
          <a:xfrm>
            <a:off x="9090573" y="2326272"/>
            <a:ext cx="2090057" cy="1183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rgbClr val="000000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文档摘要总结</a:t>
            </a:r>
            <a:endParaRPr lang="en-US" altLang="zh-CN" sz="1400" dirty="0">
              <a:solidFill>
                <a:srgbClr val="000000"/>
              </a:solidFill>
              <a:latin typeface="思源黑体 Medium" panose="020B0600000000000000" pitchFamily="34" charset="-122"/>
              <a:ea typeface="思源黑体 Medium" panose="020B0600000000000000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rgbClr val="000000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文献分析</a:t>
            </a:r>
            <a:endParaRPr lang="en-US" altLang="zh-CN" sz="1400" dirty="0">
              <a:solidFill>
                <a:srgbClr val="000000"/>
              </a:solidFill>
              <a:latin typeface="思源黑体 Medium" panose="020B0600000000000000" pitchFamily="34" charset="-122"/>
              <a:ea typeface="思源黑体 Medium" panose="020B0600000000000000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rgbClr val="000000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智能推荐</a:t>
            </a:r>
            <a:endParaRPr lang="en-US" altLang="zh-CN" sz="1400" dirty="0">
              <a:solidFill>
                <a:srgbClr val="000000"/>
              </a:solidFill>
              <a:latin typeface="思源黑体 Medium" panose="020B0600000000000000" pitchFamily="34" charset="-122"/>
              <a:ea typeface="思源黑体 Medium" panose="020B0600000000000000" pitchFamily="34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1400" dirty="0">
                <a:solidFill>
                  <a:srgbClr val="000000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……</a:t>
            </a:r>
            <a:endParaRPr lang="zh-CN" altLang="en-US" sz="1400" dirty="0">
              <a:solidFill>
                <a:srgbClr val="000000"/>
              </a:solidFill>
              <a:latin typeface="思源黑体 Medium" panose="020B0600000000000000" pitchFamily="34" charset="-122"/>
              <a:ea typeface="思源黑体 Medium" panose="020B0600000000000000" pitchFamily="34" charset="-122"/>
            </a:endParaRPr>
          </a:p>
        </p:txBody>
      </p:sp>
      <p:sp>
        <p:nvSpPr>
          <p:cNvPr id="96" name="文本框 95">
            <a:extLst>
              <a:ext uri="{FF2B5EF4-FFF2-40B4-BE49-F238E27FC236}">
                <a16:creationId xmlns:a16="http://schemas.microsoft.com/office/drawing/2014/main" id="{855B779F-7472-A46B-91F6-EC37BF2A49DC}"/>
              </a:ext>
            </a:extLst>
          </p:cNvPr>
          <p:cNvSpPr txBox="1"/>
          <p:nvPr/>
        </p:nvSpPr>
        <p:spPr>
          <a:xfrm>
            <a:off x="6339611" y="4786846"/>
            <a:ext cx="2090057" cy="1183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rgbClr val="000000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程序代码生成</a:t>
            </a:r>
            <a:endParaRPr lang="en-US" altLang="zh-CN" sz="1400" dirty="0">
              <a:solidFill>
                <a:srgbClr val="000000"/>
              </a:solidFill>
              <a:latin typeface="思源黑体 Medium" panose="020B0600000000000000" pitchFamily="34" charset="-122"/>
              <a:ea typeface="思源黑体 Medium" panose="020B0600000000000000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rgbClr val="000000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内容创作</a:t>
            </a:r>
            <a:endParaRPr lang="en-US" altLang="zh-CN" sz="1400" dirty="0">
              <a:solidFill>
                <a:srgbClr val="000000"/>
              </a:solidFill>
              <a:latin typeface="思源黑体 Medium" panose="020B0600000000000000" pitchFamily="34" charset="-122"/>
              <a:ea typeface="思源黑体 Medium" panose="020B0600000000000000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rgbClr val="000000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邮件撰写</a:t>
            </a:r>
            <a:endParaRPr lang="en-US" altLang="zh-CN" sz="1400" dirty="0">
              <a:solidFill>
                <a:srgbClr val="000000"/>
              </a:solidFill>
              <a:latin typeface="思源黑体 Medium" panose="020B0600000000000000" pitchFamily="34" charset="-122"/>
              <a:ea typeface="思源黑体 Medium" panose="020B0600000000000000" pitchFamily="34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1400" dirty="0">
                <a:solidFill>
                  <a:srgbClr val="000000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……</a:t>
            </a:r>
            <a:endParaRPr lang="zh-CN" altLang="en-US" sz="1400" dirty="0">
              <a:solidFill>
                <a:srgbClr val="000000"/>
              </a:solidFill>
              <a:latin typeface="思源黑体 Medium" panose="020B0600000000000000" pitchFamily="34" charset="-122"/>
              <a:ea typeface="思源黑体 Medium" panose="020B0600000000000000" pitchFamily="34" charset="-122"/>
            </a:endParaRPr>
          </a:p>
        </p:txBody>
      </p:sp>
      <p:sp>
        <p:nvSpPr>
          <p:cNvPr id="97" name="文本框 96">
            <a:extLst>
              <a:ext uri="{FF2B5EF4-FFF2-40B4-BE49-F238E27FC236}">
                <a16:creationId xmlns:a16="http://schemas.microsoft.com/office/drawing/2014/main" id="{A805144B-5D75-1C4E-DFA1-44FD027E7C33}"/>
              </a:ext>
            </a:extLst>
          </p:cNvPr>
          <p:cNvSpPr txBox="1"/>
          <p:nvPr/>
        </p:nvSpPr>
        <p:spPr>
          <a:xfrm>
            <a:off x="9134126" y="4744679"/>
            <a:ext cx="2090057" cy="1183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各国语言翻译</a:t>
            </a:r>
            <a:endParaRPr lang="en-US" altLang="zh-CN" sz="14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Medium" panose="020B0600000000000000" pitchFamily="34" charset="-122"/>
              <a:ea typeface="思源黑体 Medium" panose="020B0600000000000000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故事生成或续写</a:t>
            </a:r>
            <a:endParaRPr lang="en-US" altLang="zh-CN" sz="14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Medium" panose="020B0600000000000000" pitchFamily="34" charset="-122"/>
              <a:ea typeface="思源黑体 Medium" panose="020B0600000000000000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文本润色</a:t>
            </a:r>
            <a:endParaRPr lang="en-US" altLang="zh-CN" sz="14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Medium" panose="020B0600000000000000" pitchFamily="34" charset="-122"/>
              <a:ea typeface="思源黑体 Medium" panose="020B0600000000000000" pitchFamily="34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14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……</a:t>
            </a:r>
            <a:endParaRPr lang="zh-CN" altLang="en-US" sz="14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Medium" panose="020B0600000000000000" pitchFamily="34" charset="-122"/>
              <a:ea typeface="思源黑体 Medium" panose="020B0600000000000000" pitchFamily="34" charset="-122"/>
            </a:endParaRPr>
          </a:p>
        </p:txBody>
      </p:sp>
      <p:sp>
        <p:nvSpPr>
          <p:cNvPr id="98" name="文本框 97">
            <a:extLst>
              <a:ext uri="{FF2B5EF4-FFF2-40B4-BE49-F238E27FC236}">
                <a16:creationId xmlns:a16="http://schemas.microsoft.com/office/drawing/2014/main" id="{DEF24DC8-271A-82E2-3074-B7B50DF0531F}"/>
              </a:ext>
            </a:extLst>
          </p:cNvPr>
          <p:cNvSpPr txBox="1"/>
          <p:nvPr/>
        </p:nvSpPr>
        <p:spPr>
          <a:xfrm>
            <a:off x="695687" y="2972606"/>
            <a:ext cx="1932214" cy="1337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rgbClr val="FFFFFF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对应 </a:t>
            </a:r>
            <a:r>
              <a:rPr lang="en-US" altLang="zh-CN" sz="1600" dirty="0" err="1">
                <a:solidFill>
                  <a:srgbClr val="6C6FFF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Prefil</a:t>
            </a:r>
            <a:r>
              <a:rPr lang="en-US" altLang="zh-CN" sz="1600" dirty="0">
                <a:solidFill>
                  <a:srgbClr val="FFFFFF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 </a:t>
            </a:r>
            <a:r>
              <a:rPr lang="zh-CN" altLang="en-US" sz="1600" dirty="0">
                <a:solidFill>
                  <a:srgbClr val="FFFFFF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阶段</a:t>
            </a:r>
            <a:endParaRPr lang="en-US" altLang="zh-CN" sz="1600" dirty="0">
              <a:solidFill>
                <a:srgbClr val="FFFFFF"/>
              </a:solidFill>
              <a:latin typeface="思源黑体 Heavy" panose="020B0A00000000000000" pitchFamily="34" charset="-122"/>
              <a:ea typeface="思源黑体 Heavy" panose="020B0A00000000000000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rgbClr val="6C6FFF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计算</a:t>
            </a:r>
            <a:r>
              <a:rPr lang="zh-CN" altLang="en-US" sz="1600" dirty="0">
                <a:solidFill>
                  <a:srgbClr val="FFFFFF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密集型任务</a:t>
            </a:r>
            <a:endParaRPr lang="en-US" altLang="zh-CN" sz="1600" dirty="0">
              <a:solidFill>
                <a:srgbClr val="FFFFFF"/>
              </a:solidFill>
              <a:latin typeface="思源黑体 Heavy" panose="020B0A00000000000000" pitchFamily="34" charset="-122"/>
              <a:ea typeface="思源黑体 Heavy" panose="020B0A00000000000000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rgbClr val="FFFFFF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影响用户等待时间</a:t>
            </a:r>
            <a:endParaRPr lang="en-US" altLang="zh-CN" sz="1600" dirty="0">
              <a:solidFill>
                <a:srgbClr val="FFFFFF"/>
              </a:solidFill>
              <a:latin typeface="思源黑体 Heavy" panose="020B0A00000000000000" pitchFamily="34" charset="-122"/>
              <a:ea typeface="思源黑体 Heavy" panose="020B0A00000000000000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rgbClr val="FFFFFF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常见</a:t>
            </a:r>
            <a:r>
              <a:rPr lang="en-US" altLang="zh-CN" sz="1600" dirty="0">
                <a:solidFill>
                  <a:srgbClr val="FFFFFF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SLO</a:t>
            </a:r>
            <a:r>
              <a:rPr lang="zh-CN" altLang="en-US" sz="1600" dirty="0">
                <a:solidFill>
                  <a:srgbClr val="FFFFFF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：</a:t>
            </a:r>
            <a:r>
              <a:rPr lang="en-US" altLang="zh-CN" sz="1600" dirty="0">
                <a:solidFill>
                  <a:srgbClr val="6C6FFF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500</a:t>
            </a:r>
            <a:r>
              <a:rPr lang="en-US" altLang="zh-CN" sz="1600" dirty="0">
                <a:solidFill>
                  <a:srgbClr val="FFFFFF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 </a:t>
            </a:r>
            <a:r>
              <a:rPr lang="en-US" altLang="zh-CN" sz="1600" dirty="0" err="1">
                <a:solidFill>
                  <a:srgbClr val="FFFFFF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ms</a:t>
            </a:r>
            <a:endParaRPr lang="zh-CN" altLang="en-US" sz="1600" dirty="0">
              <a:solidFill>
                <a:srgbClr val="FFFFFF"/>
              </a:solidFill>
              <a:latin typeface="思源黑体 Heavy" panose="020B0A00000000000000" pitchFamily="34" charset="-122"/>
              <a:ea typeface="思源黑体 Heavy" panose="020B0A00000000000000" pitchFamily="34" charset="-122"/>
            </a:endParaRPr>
          </a:p>
        </p:txBody>
      </p:sp>
      <p:sp>
        <p:nvSpPr>
          <p:cNvPr id="99" name="文本框 98">
            <a:extLst>
              <a:ext uri="{FF2B5EF4-FFF2-40B4-BE49-F238E27FC236}">
                <a16:creationId xmlns:a16="http://schemas.microsoft.com/office/drawing/2014/main" id="{CFB1BBB0-5269-4906-9A31-75B2F3782050}"/>
              </a:ext>
            </a:extLst>
          </p:cNvPr>
          <p:cNvSpPr txBox="1"/>
          <p:nvPr/>
        </p:nvSpPr>
        <p:spPr>
          <a:xfrm>
            <a:off x="3511766" y="2967768"/>
            <a:ext cx="1932214" cy="1337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>
                <a:solidFill>
                  <a:srgbClr val="000000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对应 </a:t>
            </a:r>
            <a:r>
              <a:rPr lang="en-US" altLang="zh-CN" sz="1600">
                <a:solidFill>
                  <a:srgbClr val="6C6FFF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Decode</a:t>
            </a:r>
            <a:r>
              <a:rPr lang="en-US" altLang="zh-CN" sz="1600">
                <a:solidFill>
                  <a:srgbClr val="000000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 </a:t>
            </a:r>
            <a:r>
              <a:rPr lang="zh-CN" altLang="en-US" sz="1600">
                <a:solidFill>
                  <a:srgbClr val="000000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阶段</a:t>
            </a:r>
            <a:endParaRPr lang="en-US" altLang="zh-CN" sz="1600">
              <a:solidFill>
                <a:srgbClr val="000000"/>
              </a:solidFill>
              <a:latin typeface="思源黑体 Heavy" panose="020B0A00000000000000" pitchFamily="34" charset="-122"/>
              <a:ea typeface="思源黑体 Heavy" panose="020B0A00000000000000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600">
                <a:solidFill>
                  <a:srgbClr val="6C6FFF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访存</a:t>
            </a:r>
            <a:r>
              <a:rPr lang="zh-CN" altLang="en-US" sz="1600">
                <a:solidFill>
                  <a:srgbClr val="000000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密集型任务</a:t>
            </a:r>
            <a:endParaRPr lang="en-US" altLang="zh-CN" sz="1600">
              <a:solidFill>
                <a:srgbClr val="000000"/>
              </a:solidFill>
              <a:latin typeface="思源黑体 Heavy" panose="020B0A00000000000000" pitchFamily="34" charset="-122"/>
              <a:ea typeface="思源黑体 Heavy" panose="020B0A00000000000000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600">
                <a:solidFill>
                  <a:srgbClr val="000000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影响用户使用体验</a:t>
            </a:r>
            <a:endParaRPr lang="en-US" altLang="zh-CN" sz="1600">
              <a:solidFill>
                <a:srgbClr val="000000"/>
              </a:solidFill>
              <a:latin typeface="思源黑体 Heavy" panose="020B0A00000000000000" pitchFamily="34" charset="-122"/>
              <a:ea typeface="思源黑体 Heavy" panose="020B0A00000000000000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600">
                <a:solidFill>
                  <a:srgbClr val="000000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常见</a:t>
            </a:r>
            <a:r>
              <a:rPr lang="en-US" altLang="zh-CN" sz="1600">
                <a:solidFill>
                  <a:srgbClr val="000000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SLO</a:t>
            </a:r>
            <a:r>
              <a:rPr lang="zh-CN" altLang="en-US" sz="1600">
                <a:solidFill>
                  <a:srgbClr val="000000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：</a:t>
            </a:r>
            <a:r>
              <a:rPr lang="en-US" altLang="zh-CN" sz="1600">
                <a:solidFill>
                  <a:srgbClr val="6C6FFF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50</a:t>
            </a:r>
            <a:r>
              <a:rPr lang="en-US" altLang="zh-CN" sz="1600">
                <a:solidFill>
                  <a:srgbClr val="000000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 ms</a:t>
            </a:r>
            <a:endParaRPr lang="zh-CN" altLang="en-US" sz="1600">
              <a:solidFill>
                <a:srgbClr val="000000"/>
              </a:solidFill>
              <a:latin typeface="思源黑体 Heavy" panose="020B0A00000000000000" pitchFamily="34" charset="-122"/>
              <a:ea typeface="思源黑体 Heavy" panose="020B0A00000000000000" pitchFamily="34" charset="-122"/>
            </a:endParaRPr>
          </a:p>
        </p:txBody>
      </p:sp>
      <p:sp>
        <p:nvSpPr>
          <p:cNvPr id="100" name="文本框 99">
            <a:extLst>
              <a:ext uri="{FF2B5EF4-FFF2-40B4-BE49-F238E27FC236}">
                <a16:creationId xmlns:a16="http://schemas.microsoft.com/office/drawing/2014/main" id="{42A2A2FB-3F53-8646-D546-D78BB1E2AA36}"/>
              </a:ext>
            </a:extLst>
          </p:cNvPr>
          <p:cNvSpPr txBox="1"/>
          <p:nvPr/>
        </p:nvSpPr>
        <p:spPr>
          <a:xfrm>
            <a:off x="791338" y="4597921"/>
            <a:ext cx="4795579" cy="1574801"/>
          </a:xfrm>
          <a:prstGeom prst="roundRect">
            <a:avLst>
              <a:gd name="adj" fmla="val 24769"/>
            </a:avLst>
          </a:prstGeom>
          <a:gradFill flip="none" rotWithShape="1">
            <a:gsLst>
              <a:gs pos="0">
                <a:srgbClr val="6C6FFF"/>
              </a:gs>
              <a:gs pos="100000">
                <a:srgbClr val="3863FF"/>
              </a:gs>
            </a:gsLst>
            <a:lin ang="5400000" scaled="1"/>
            <a:tileRect/>
          </a:gra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0" vert="horz" wrap="square" lIns="527941" tIns="27940" rIns="472060" bIns="27940" numCol="1" spcCol="1270" anchor="ctr" anchorCtr="0">
            <a:noAutofit/>
          </a:bodyPr>
          <a:lstStyle>
            <a:defPPr>
              <a:defRPr lang="zh-CN"/>
            </a:defPPr>
            <a:lvl1pPr algn="ctr" defTabSz="195575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 sz="4400">
                <a:solidFill>
                  <a:schemeClr val="lt1"/>
                </a:solidFill>
                <a:cs typeface="+mn-ea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ctr" defTabSz="1955751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黑体 Heavy" panose="020B0A00000000000000" pitchFamily="34" charset="-122"/>
              <a:ea typeface="思源黑体 Heavy" panose="020B0A00000000000000" pitchFamily="34" charset="-122"/>
              <a:sym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文本框 100">
                <a:extLst>
                  <a:ext uri="{FF2B5EF4-FFF2-40B4-BE49-F238E27FC236}">
                    <a16:creationId xmlns:a16="http://schemas.microsoft.com/office/drawing/2014/main" id="{D0FD301B-68E5-1261-A64B-1EEFE560021D}"/>
                  </a:ext>
                </a:extLst>
              </p:cNvPr>
              <p:cNvSpPr txBox="1"/>
              <p:nvPr/>
            </p:nvSpPr>
            <p:spPr>
              <a:xfrm>
                <a:off x="141127" y="5084962"/>
                <a:ext cx="6096000" cy="8442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600" i="1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𝑇h𝑟𝑜𝑢𝑔h𝑝𝑢𝑡</m:t>
                      </m:r>
                      <m:r>
                        <a:rPr lang="en-US" altLang="zh-CN" sz="2600" i="1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600" i="1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600" i="1" smtClean="0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600" i="1" smtClean="0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altLang="zh-CN" sz="2600" i="1" smtClean="0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𝑡𝑜𝑘𝑒𝑛𝑠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2600" i="1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𝑇𝑖𝑚𝑒</m:t>
                          </m:r>
                        </m:den>
                      </m:f>
                      <m:r>
                        <a:rPr lang="en-US" altLang="zh-CN" sz="26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600" i="1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600" i="1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600" i="1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𝑇𝑃𝑂𝑇</m:t>
                          </m:r>
                        </m:den>
                      </m:f>
                    </m:oMath>
                  </m:oMathPara>
                </a14:m>
                <a:endParaRPr lang="zh-CN" altLang="en-US" sz="2600" dirty="0">
                  <a:solidFill>
                    <a:srgbClr val="FFFFFF"/>
                  </a:solidFill>
                  <a:latin typeface="思源黑体 Heavy" panose="020B0A00000000000000" pitchFamily="34" charset="-122"/>
                  <a:ea typeface="思源黑体 Heavy" panose="020B0A00000000000000" pitchFamily="34" charset="-122"/>
                  <a:sym typeface="+mn-lt"/>
                </a:endParaRPr>
              </a:p>
            </p:txBody>
          </p:sp>
        </mc:Choice>
        <mc:Fallback xmlns="">
          <p:sp>
            <p:nvSpPr>
              <p:cNvPr id="101" name="文本框 100">
                <a:extLst>
                  <a:ext uri="{FF2B5EF4-FFF2-40B4-BE49-F238E27FC236}">
                    <a16:creationId xmlns:a16="http://schemas.microsoft.com/office/drawing/2014/main" id="{D0FD301B-68E5-1261-A64B-1EEFE56002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127" y="5084962"/>
                <a:ext cx="6096000" cy="84427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2" name="文本框 101">
            <a:extLst>
              <a:ext uri="{FF2B5EF4-FFF2-40B4-BE49-F238E27FC236}">
                <a16:creationId xmlns:a16="http://schemas.microsoft.com/office/drawing/2014/main" id="{878F5C2F-B2B1-DCD1-E28D-E289A04739B4}"/>
              </a:ext>
            </a:extLst>
          </p:cNvPr>
          <p:cNvSpPr txBox="1"/>
          <p:nvPr/>
        </p:nvSpPr>
        <p:spPr>
          <a:xfrm>
            <a:off x="2792313" y="4710200"/>
            <a:ext cx="1618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rgbClr val="FFFFFF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吞吐量</a:t>
            </a:r>
          </a:p>
        </p:txBody>
      </p:sp>
    </p:spTree>
    <p:extLst>
      <p:ext uri="{BB962C8B-B14F-4D97-AF65-F5344CB8AC3E}">
        <p14:creationId xmlns:p14="http://schemas.microsoft.com/office/powerpoint/2010/main" val="38462171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A6304142-E2F1-75C6-8E0F-7BA621AB0788}"/>
              </a:ext>
            </a:extLst>
          </p:cNvPr>
          <p:cNvSpPr/>
          <p:nvPr/>
        </p:nvSpPr>
        <p:spPr>
          <a:xfrm>
            <a:off x="4241153" y="1900710"/>
            <a:ext cx="3679686" cy="4443774"/>
          </a:xfrm>
          <a:prstGeom prst="roundRect">
            <a:avLst>
              <a:gd name="adj" fmla="val 4683"/>
            </a:avLst>
          </a:prstGeom>
          <a:gradFill flip="none" rotWithShape="1">
            <a:gsLst>
              <a:gs pos="0">
                <a:srgbClr val="FF9900"/>
              </a:gs>
              <a:gs pos="100000">
                <a:srgbClr val="FFCC99"/>
              </a:gs>
            </a:gsLst>
            <a:lin ang="2700000" scaled="1"/>
            <a:tileRect/>
          </a:gradFill>
          <a:ln w="19050" cap="flat" cmpd="sng" algn="ctr">
            <a:noFill/>
            <a:prstDash val="solid"/>
            <a:miter lim="800000"/>
          </a:ln>
          <a:effectLst>
            <a:reflection blurRad="25400" stA="19000" endPos="9000" dir="5400000" sy="-100000" algn="bl" rotWithShape="0"/>
          </a:effectLst>
        </p:spPr>
        <p:txBody>
          <a:bodyPr rtlCol="0" anchor="ctr"/>
          <a:lstStyle/>
          <a:p>
            <a:pPr algn="ctr">
              <a:defRPr/>
            </a:pPr>
            <a:endParaRPr lang="zh-CN" altLang="en-US" kern="0">
              <a:solidFill>
                <a:prstClr val="white"/>
              </a:solidFill>
              <a:latin typeface="思源黑体 Heavy" panose="020B0A00000000000000" pitchFamily="34" charset="-122"/>
              <a:ea typeface="思源黑体 Heavy" panose="020B0A00000000000000" pitchFamily="34" charset="-122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528955" y="522605"/>
            <a:ext cx="7624445" cy="491490"/>
          </a:xfrm>
        </p:spPr>
        <p:txBody>
          <a:bodyPr/>
          <a:lstStyle/>
          <a:p>
            <a:r>
              <a:rPr lang="en-US" altLang="zh-CN" dirty="0"/>
              <a:t>2.3 </a:t>
            </a:r>
            <a:r>
              <a:rPr lang="zh-CN" altLang="en-US" dirty="0"/>
              <a:t>智能推荐亮点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0F77A51-9428-C407-816D-EB5DBD1B1F43}"/>
              </a:ext>
            </a:extLst>
          </p:cNvPr>
          <p:cNvSpPr txBox="1"/>
          <p:nvPr/>
        </p:nvSpPr>
        <p:spPr>
          <a:xfrm>
            <a:off x="1549631" y="1135654"/>
            <a:ext cx="94667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spc="100" dirty="0">
                <a:latin typeface="思源黑体 Heavy" panose="020B0A00000000000000" pitchFamily="34" charset="-122"/>
                <a:ea typeface="思源黑体 Heavy" panose="020B0A00000000000000" pitchFamily="34" charset="-122"/>
              </a:rPr>
              <a:t>面向推理服务</a:t>
            </a:r>
            <a:r>
              <a:rPr lang="zh-CN" altLang="en-US" sz="2800" spc="100" dirty="0">
                <a:solidFill>
                  <a:srgbClr val="254FEB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真实</a:t>
            </a:r>
            <a:r>
              <a:rPr lang="zh-CN" altLang="en-US" sz="2800" spc="100" dirty="0">
                <a:latin typeface="思源黑体 Heavy" panose="020B0A00000000000000" pitchFamily="34" charset="-122"/>
                <a:ea typeface="思源黑体 Heavy" panose="020B0A00000000000000" pitchFamily="34" charset="-122"/>
              </a:rPr>
              <a:t>需求，</a:t>
            </a:r>
            <a:r>
              <a:rPr lang="zh-CN" altLang="en-US" sz="2800" spc="100" dirty="0">
                <a:solidFill>
                  <a:srgbClr val="254FEB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智能</a:t>
            </a:r>
            <a:r>
              <a:rPr lang="zh-CN" altLang="en-US" sz="2800" spc="100" dirty="0">
                <a:latin typeface="思源黑体 Heavy" panose="020B0A00000000000000" pitchFamily="34" charset="-122"/>
                <a:ea typeface="思源黑体 Heavy" panose="020B0A00000000000000" pitchFamily="34" charset="-122"/>
              </a:rPr>
              <a:t>推荐最低硬件配置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009AF234-7231-4D51-CBB9-AF65AD578358}"/>
              </a:ext>
            </a:extLst>
          </p:cNvPr>
          <p:cNvSpPr/>
          <p:nvPr/>
        </p:nvSpPr>
        <p:spPr>
          <a:xfrm>
            <a:off x="547575" y="1891621"/>
            <a:ext cx="3410171" cy="4443774"/>
          </a:xfrm>
          <a:prstGeom prst="roundRect">
            <a:avLst>
              <a:gd name="adj" fmla="val 4683"/>
            </a:avLst>
          </a:prstGeom>
          <a:gradFill flip="none" rotWithShape="1">
            <a:gsLst>
              <a:gs pos="0">
                <a:srgbClr val="00256E">
                  <a:lumMod val="100000"/>
                </a:srgbClr>
              </a:gs>
              <a:gs pos="100000">
                <a:srgbClr val="0A34BA">
                  <a:lumMod val="100000"/>
                </a:srgbClr>
              </a:gs>
            </a:gsLst>
            <a:lin ang="2700000" scaled="1"/>
            <a:tileRect/>
          </a:gradFill>
          <a:ln w="19050" cap="flat" cmpd="sng" algn="ctr">
            <a:noFill/>
            <a:prstDash val="solid"/>
            <a:miter lim="800000"/>
          </a:ln>
          <a:effectLst>
            <a:reflection blurRad="25400" stA="19000" endPos="9000" dir="5400000" sy="-100000" algn="bl" rotWithShape="0"/>
          </a:effectLst>
        </p:spPr>
        <p:txBody>
          <a:bodyPr rtlCol="0" anchor="ctr"/>
          <a:lstStyle/>
          <a:p>
            <a:pPr algn="ctr">
              <a:defRPr/>
            </a:pPr>
            <a:endParaRPr lang="zh-CN" altLang="en-US" kern="0" dirty="0">
              <a:solidFill>
                <a:prstClr val="white"/>
              </a:solidFill>
              <a:latin typeface="思源黑体 Heavy" panose="020B0A00000000000000" pitchFamily="34" charset="-122"/>
              <a:ea typeface="思源黑体 Heavy" panose="020B0A00000000000000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7B97E6C-F05D-3157-A581-418F2D337D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879" y="2792998"/>
            <a:ext cx="2781548" cy="2492351"/>
          </a:xfrm>
          <a:prstGeom prst="rect">
            <a:avLst/>
          </a:prstGeom>
        </p:spPr>
      </p:pic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0612DEDB-E26B-7098-AF28-56150164FA65}"/>
              </a:ext>
            </a:extLst>
          </p:cNvPr>
          <p:cNvSpPr/>
          <p:nvPr/>
        </p:nvSpPr>
        <p:spPr>
          <a:xfrm>
            <a:off x="8153400" y="1891621"/>
            <a:ext cx="3491024" cy="4443774"/>
          </a:xfrm>
          <a:prstGeom prst="roundRect">
            <a:avLst>
              <a:gd name="adj" fmla="val 4683"/>
            </a:avLst>
          </a:prstGeom>
          <a:gradFill flip="none" rotWithShape="1">
            <a:gsLst>
              <a:gs pos="0">
                <a:srgbClr val="00256E">
                  <a:lumMod val="100000"/>
                </a:srgbClr>
              </a:gs>
              <a:gs pos="100000">
                <a:srgbClr val="0A34BA">
                  <a:lumMod val="100000"/>
                </a:srgbClr>
              </a:gs>
            </a:gsLst>
            <a:lin ang="2700000" scaled="1"/>
            <a:tileRect/>
          </a:gradFill>
          <a:ln w="19050" cap="flat" cmpd="sng" algn="ctr">
            <a:noFill/>
            <a:prstDash val="solid"/>
            <a:miter lim="800000"/>
          </a:ln>
          <a:effectLst>
            <a:reflection blurRad="25400" stA="19000" endPos="9000" dir="5400000" sy="-100000" algn="bl" rotWithShape="0"/>
          </a:effectLst>
        </p:spPr>
        <p:txBody>
          <a:bodyPr rtlCol="0" anchor="ctr"/>
          <a:lstStyle/>
          <a:p>
            <a:pPr algn="ctr">
              <a:defRPr/>
            </a:pPr>
            <a:endParaRPr lang="zh-CN" altLang="en-US" kern="0">
              <a:solidFill>
                <a:prstClr val="white"/>
              </a:solidFill>
              <a:latin typeface="思源黑体 Heavy" panose="020B0A00000000000000" pitchFamily="34" charset="-122"/>
              <a:ea typeface="思源黑体 Heavy" panose="020B0A00000000000000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3585F33-BEF3-61C6-71C8-929CDDDB12CB}"/>
              </a:ext>
            </a:extLst>
          </p:cNvPr>
          <p:cNvSpPr txBox="1"/>
          <p:nvPr/>
        </p:nvSpPr>
        <p:spPr>
          <a:xfrm>
            <a:off x="724035" y="2117993"/>
            <a:ext cx="3057247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800" b="1">
                <a:solidFill>
                  <a:srgbClr val="FFCD69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给出模型需求上限</a:t>
            </a:r>
            <a:endParaRPr lang="zh-CN" altLang="en-US" sz="2800" b="1" dirty="0">
              <a:solidFill>
                <a:srgbClr val="FFCD69"/>
              </a:solidFill>
              <a:latin typeface="思源黑体 Heavy" panose="020B0A00000000000000" pitchFamily="34" charset="-122"/>
              <a:ea typeface="思源黑体 Heavy" panose="020B0A00000000000000" pitchFamily="34" charset="-122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90F570CC-5474-A5DE-6D40-6F5EFBA185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5404" y="2792998"/>
            <a:ext cx="2901192" cy="2492351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5D166D27-B74C-16C2-9D93-EA8D8846A2B7}"/>
              </a:ext>
            </a:extLst>
          </p:cNvPr>
          <p:cNvSpPr txBox="1"/>
          <p:nvPr/>
        </p:nvSpPr>
        <p:spPr>
          <a:xfrm>
            <a:off x="4387840" y="2117993"/>
            <a:ext cx="3416320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800" b="1" dirty="0">
                <a:solidFill>
                  <a:srgbClr val="3863FF">
                    <a:lumMod val="50000"/>
                  </a:srgbClr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支持多种计算卡型号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8E447B52-950C-923A-A748-B9BCBE24EF21}"/>
              </a:ext>
            </a:extLst>
          </p:cNvPr>
          <p:cNvSpPr txBox="1"/>
          <p:nvPr/>
        </p:nvSpPr>
        <p:spPr>
          <a:xfrm>
            <a:off x="8436807" y="2120992"/>
            <a:ext cx="3057247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800" b="1" dirty="0">
                <a:solidFill>
                  <a:srgbClr val="FFCD69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支持异构算力资源</a:t>
            </a:r>
          </a:p>
        </p:txBody>
      </p:sp>
      <p:pic>
        <p:nvPicPr>
          <p:cNvPr id="2050" name="Picture 2" descr="NVIDIA T1200 Laptop GPU - Notebookcheck">
            <a:extLst>
              <a:ext uri="{FF2B5EF4-FFF2-40B4-BE49-F238E27FC236}">
                <a16:creationId xmlns:a16="http://schemas.microsoft.com/office/drawing/2014/main" id="{B0274E63-27FC-20AA-AFD8-8389CBE7CF1F}"/>
              </a:ext>
            </a:extLst>
          </p:cNvPr>
          <p:cNvPicPr>
            <a:picLocks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36" r="9341"/>
          <a:stretch/>
        </p:blipFill>
        <p:spPr bwMode="auto">
          <a:xfrm>
            <a:off x="8488805" y="2875206"/>
            <a:ext cx="126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uawei announces 7nm process AI processor `` Ascend 910 '', suggesting  possibility of adopting RISC-V in the future - GIGAZINE">
            <a:extLst>
              <a:ext uri="{FF2B5EF4-FFF2-40B4-BE49-F238E27FC236}">
                <a16:creationId xmlns:a16="http://schemas.microsoft.com/office/drawing/2014/main" id="{5E74C3CC-43A1-6DB0-C6C4-BA700FF096F3}"/>
              </a:ext>
            </a:extLst>
          </p:cNvPr>
          <p:cNvPicPr>
            <a:picLocks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42" r="19615"/>
          <a:stretch/>
        </p:blipFill>
        <p:spPr bwMode="auto">
          <a:xfrm>
            <a:off x="10084210" y="2863456"/>
            <a:ext cx="126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Google Cloud推第6代TPU為基礎的新版Hypercomputer | iThome">
            <a:extLst>
              <a:ext uri="{FF2B5EF4-FFF2-40B4-BE49-F238E27FC236}">
                <a16:creationId xmlns:a16="http://schemas.microsoft.com/office/drawing/2014/main" id="{F438DA6C-6EB5-6974-C7CB-99338AAE9FB8}"/>
              </a:ext>
            </a:extLst>
          </p:cNvPr>
          <p:cNvPicPr>
            <a:picLocks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01" t="8619" r="31870" b="9076"/>
          <a:stretch>
            <a:fillRect/>
          </a:stretch>
        </p:blipFill>
        <p:spPr bwMode="auto">
          <a:xfrm>
            <a:off x="8488805" y="4513910"/>
            <a:ext cx="126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国产加速器海光DCU&amp;GPGPU深算处理器程序开发常见问题-CSDN博客">
            <a:extLst>
              <a:ext uri="{FF2B5EF4-FFF2-40B4-BE49-F238E27FC236}">
                <a16:creationId xmlns:a16="http://schemas.microsoft.com/office/drawing/2014/main" id="{543FDE6B-8EA4-D9AD-4C02-C19210EF8ECA}"/>
              </a:ext>
            </a:extLst>
          </p:cNvPr>
          <p:cNvPicPr>
            <a:picLocks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19"/>
          <a:stretch>
            <a:fillRect/>
          </a:stretch>
        </p:blipFill>
        <p:spPr bwMode="auto">
          <a:xfrm>
            <a:off x="10089082" y="4531400"/>
            <a:ext cx="126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83594DB1-935F-A33C-CED4-A4B56504DDF6}"/>
              </a:ext>
            </a:extLst>
          </p:cNvPr>
          <p:cNvSpPr txBox="1"/>
          <p:nvPr/>
        </p:nvSpPr>
        <p:spPr>
          <a:xfrm>
            <a:off x="8495855" y="3993534"/>
            <a:ext cx="12459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solidFill>
                  <a:schemeClr val="accent4">
                    <a:lumMod val="60000"/>
                    <a:lumOff val="40000"/>
                  </a:schemeClr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英伟达</a:t>
            </a:r>
            <a:r>
              <a:rPr lang="en-US" altLang="zh-CN" sz="1400" dirty="0">
                <a:solidFill>
                  <a:schemeClr val="accent4">
                    <a:lumMod val="60000"/>
                    <a:lumOff val="40000"/>
                  </a:schemeClr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 GPU</a:t>
            </a:r>
            <a:endParaRPr lang="zh-CN" altLang="en-US" sz="1400" dirty="0">
              <a:solidFill>
                <a:schemeClr val="accent4">
                  <a:lumMod val="60000"/>
                  <a:lumOff val="40000"/>
                </a:schemeClr>
              </a:solidFill>
              <a:latin typeface="思源黑体 Medium" panose="020B0600000000000000" pitchFamily="34" charset="-122"/>
              <a:ea typeface="思源黑体 Medium" panose="020B0600000000000000" pitchFamily="34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552FF8BB-DD0E-2D04-1BD5-9BCE93E8B51B}"/>
              </a:ext>
            </a:extLst>
          </p:cNvPr>
          <p:cNvSpPr txBox="1"/>
          <p:nvPr/>
        </p:nvSpPr>
        <p:spPr>
          <a:xfrm>
            <a:off x="10134500" y="3991866"/>
            <a:ext cx="12459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solidFill>
                  <a:schemeClr val="accent4">
                    <a:lumMod val="60000"/>
                    <a:lumOff val="40000"/>
                  </a:schemeClr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昇腾 </a:t>
            </a:r>
            <a:r>
              <a:rPr lang="en-US" altLang="zh-CN" sz="1400" dirty="0">
                <a:solidFill>
                  <a:schemeClr val="accent4">
                    <a:lumMod val="60000"/>
                    <a:lumOff val="40000"/>
                  </a:schemeClr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NPU</a:t>
            </a:r>
            <a:endParaRPr lang="zh-CN" altLang="en-US" sz="1400" dirty="0">
              <a:solidFill>
                <a:schemeClr val="accent4">
                  <a:lumMod val="60000"/>
                  <a:lumOff val="40000"/>
                </a:schemeClr>
              </a:solidFill>
              <a:latin typeface="思源黑体 Medium" panose="020B0600000000000000" pitchFamily="34" charset="-122"/>
              <a:ea typeface="思源黑体 Medium" panose="020B0600000000000000" pitchFamily="34" charset="-122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3CDB53C6-EEF0-D826-DCF1-BF05763F2198}"/>
              </a:ext>
            </a:extLst>
          </p:cNvPr>
          <p:cNvSpPr txBox="1"/>
          <p:nvPr/>
        </p:nvSpPr>
        <p:spPr>
          <a:xfrm>
            <a:off x="8495855" y="5672768"/>
            <a:ext cx="12459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solidFill>
                  <a:schemeClr val="accent4">
                    <a:lumMod val="60000"/>
                    <a:lumOff val="40000"/>
                  </a:schemeClr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谷歌 </a:t>
            </a:r>
            <a:r>
              <a:rPr lang="en-US" altLang="zh-CN" sz="1400" dirty="0">
                <a:solidFill>
                  <a:schemeClr val="accent4">
                    <a:lumMod val="60000"/>
                    <a:lumOff val="40000"/>
                  </a:schemeClr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TPU</a:t>
            </a:r>
            <a:endParaRPr lang="zh-CN" altLang="en-US" sz="1400" dirty="0">
              <a:solidFill>
                <a:schemeClr val="accent4">
                  <a:lumMod val="60000"/>
                  <a:lumOff val="40000"/>
                </a:schemeClr>
              </a:solidFill>
              <a:latin typeface="思源黑体 Medium" panose="020B0600000000000000" pitchFamily="34" charset="-122"/>
              <a:ea typeface="思源黑体 Medium" panose="020B0600000000000000" pitchFamily="34" charset="-122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538D2BC5-D57D-D32F-CA07-567B9F16412E}"/>
              </a:ext>
            </a:extLst>
          </p:cNvPr>
          <p:cNvSpPr txBox="1"/>
          <p:nvPr/>
        </p:nvSpPr>
        <p:spPr>
          <a:xfrm>
            <a:off x="10165960" y="5689268"/>
            <a:ext cx="12459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solidFill>
                  <a:schemeClr val="accent4">
                    <a:lumMod val="60000"/>
                    <a:lumOff val="40000"/>
                  </a:schemeClr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海光 </a:t>
            </a:r>
            <a:r>
              <a:rPr lang="en-US" altLang="zh-CN" sz="1400" dirty="0">
                <a:solidFill>
                  <a:schemeClr val="accent4">
                    <a:lumMod val="60000"/>
                    <a:lumOff val="40000"/>
                  </a:schemeClr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DCU</a:t>
            </a:r>
            <a:endParaRPr lang="zh-CN" altLang="en-US" sz="1400" dirty="0">
              <a:solidFill>
                <a:schemeClr val="accent4">
                  <a:lumMod val="60000"/>
                  <a:lumOff val="40000"/>
                </a:schemeClr>
              </a:solidFill>
              <a:latin typeface="思源黑体 Medium" panose="020B0600000000000000" pitchFamily="34" charset="-122"/>
              <a:ea typeface="思源黑体 Medium" panose="020B0600000000000000" pitchFamily="34" charset="-122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385356C2-25DB-9195-BBE5-9E21D1E79029}"/>
              </a:ext>
            </a:extLst>
          </p:cNvPr>
          <p:cNvSpPr txBox="1"/>
          <p:nvPr/>
        </p:nvSpPr>
        <p:spPr>
          <a:xfrm>
            <a:off x="973047" y="5482427"/>
            <a:ext cx="2501211" cy="6252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  <a:defRPr/>
            </a:pPr>
            <a:r>
              <a:rPr lang="zh-CN" altLang="en-US" sz="1400" b="1" dirty="0">
                <a:solidFill>
                  <a:srgbClr val="FFCD69">
                    <a:alpha val="90000"/>
                  </a:srgbClr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根据模型需求与</a:t>
            </a:r>
            <a:r>
              <a:rPr lang="zh-CN" altLang="en-US" sz="1400" b="1">
                <a:solidFill>
                  <a:srgbClr val="FFCD69">
                    <a:alpha val="90000"/>
                  </a:srgbClr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硬件参数</a:t>
            </a:r>
            <a:endParaRPr lang="en-US" altLang="zh-CN" sz="1400" b="1">
              <a:solidFill>
                <a:srgbClr val="FFCD69">
                  <a:alpha val="90000"/>
                </a:srgbClr>
              </a:solidFill>
              <a:latin typeface="思源黑体 Medium" panose="020B0600000000000000" pitchFamily="34" charset="-122"/>
              <a:ea typeface="思源黑体 Medium" panose="020B0600000000000000" pitchFamily="34" charset="-122"/>
            </a:endParaRPr>
          </a:p>
          <a:p>
            <a:pPr algn="ctr">
              <a:lnSpc>
                <a:spcPct val="130000"/>
              </a:lnSpc>
              <a:defRPr/>
            </a:pPr>
            <a:r>
              <a:rPr lang="zh-CN" altLang="en-US" sz="1400" b="1">
                <a:solidFill>
                  <a:srgbClr val="FFCD69">
                    <a:alpha val="90000"/>
                  </a:srgbClr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智能</a:t>
            </a:r>
            <a:r>
              <a:rPr lang="zh-CN" altLang="en-US" sz="1400" b="1" dirty="0">
                <a:solidFill>
                  <a:srgbClr val="FFCD69">
                    <a:alpha val="90000"/>
                  </a:srgbClr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推荐出部署的最低需求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7B453DBE-B040-45D7-E560-1129311F1647}"/>
              </a:ext>
            </a:extLst>
          </p:cNvPr>
          <p:cNvSpPr txBox="1"/>
          <p:nvPr/>
        </p:nvSpPr>
        <p:spPr>
          <a:xfrm>
            <a:off x="4756763" y="5475104"/>
            <a:ext cx="2678473" cy="6252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  <a:defRPr/>
            </a:pPr>
            <a:r>
              <a:rPr lang="zh-CN" altLang="en-US" sz="1400" b="1">
                <a:solidFill>
                  <a:schemeClr val="accent1">
                    <a:lumMod val="50000"/>
                    <a:alpha val="90000"/>
                  </a:schemeClr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广泛支持国内外</a:t>
            </a:r>
            <a:endParaRPr lang="en-US" altLang="zh-CN" sz="1400" b="1" dirty="0">
              <a:solidFill>
                <a:schemeClr val="accent1">
                  <a:lumMod val="50000"/>
                  <a:alpha val="90000"/>
                </a:schemeClr>
              </a:solidFill>
              <a:latin typeface="思源黑体 Medium" panose="020B0600000000000000" pitchFamily="34" charset="-122"/>
              <a:ea typeface="思源黑体 Medium" panose="020B0600000000000000" pitchFamily="34" charset="-122"/>
            </a:endParaRPr>
          </a:p>
          <a:p>
            <a:pPr algn="ctr">
              <a:lnSpc>
                <a:spcPct val="130000"/>
              </a:lnSpc>
              <a:defRPr/>
            </a:pPr>
            <a:r>
              <a:rPr lang="zh-CN" altLang="en-US" sz="1400" b="1" dirty="0">
                <a:solidFill>
                  <a:schemeClr val="accent1">
                    <a:lumMod val="50000"/>
                    <a:alpha val="90000"/>
                  </a:schemeClr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各计算卡厂商主力型号</a:t>
            </a:r>
          </a:p>
        </p:txBody>
      </p:sp>
    </p:spTree>
    <p:extLst>
      <p:ext uri="{BB962C8B-B14F-4D97-AF65-F5344CB8AC3E}">
        <p14:creationId xmlns:p14="http://schemas.microsoft.com/office/powerpoint/2010/main" val="11620955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528955" y="522605"/>
            <a:ext cx="7624445" cy="491490"/>
          </a:xfrm>
        </p:spPr>
        <p:txBody>
          <a:bodyPr/>
          <a:lstStyle/>
          <a:p>
            <a:r>
              <a:rPr lang="en-US" altLang="zh-CN" dirty="0"/>
              <a:t>2.4 </a:t>
            </a:r>
            <a:r>
              <a:rPr lang="zh-CN" altLang="en-US" dirty="0"/>
              <a:t>算力测试亮点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22EE73DC-07D0-2D07-6E1E-2E7389E83F06}"/>
              </a:ext>
            </a:extLst>
          </p:cNvPr>
          <p:cNvSpPr txBox="1"/>
          <p:nvPr/>
        </p:nvSpPr>
        <p:spPr>
          <a:xfrm>
            <a:off x="792602" y="1265343"/>
            <a:ext cx="86180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>
                <a:latin typeface="思源黑体 Heavy" panose="020B0A00000000000000" pitchFamily="34" charset="-122"/>
                <a:ea typeface="思源黑体 Heavy" panose="020B0A00000000000000" pitchFamily="34" charset="-122"/>
              </a:rPr>
              <a:t>如何知道异构加速卡的</a:t>
            </a:r>
            <a:r>
              <a:rPr lang="zh-CN" altLang="en-US" sz="3200">
                <a:solidFill>
                  <a:srgbClr val="254FEB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真实</a:t>
            </a:r>
            <a:r>
              <a:rPr lang="zh-CN" altLang="en-US" sz="3200">
                <a:latin typeface="思源黑体 Heavy" panose="020B0A00000000000000" pitchFamily="34" charset="-122"/>
                <a:ea typeface="思源黑体 Heavy" panose="020B0A00000000000000" pitchFamily="34" charset="-122"/>
              </a:rPr>
              <a:t>算力和访存性能？</a:t>
            </a:r>
            <a:endParaRPr lang="en-US" altLang="zh-CN" sz="3200">
              <a:latin typeface="思源黑体 Heavy" panose="020B0A00000000000000" pitchFamily="34" charset="-122"/>
              <a:ea typeface="思源黑体 Heavy" panose="020B0A00000000000000" pitchFamily="34" charset="-122"/>
            </a:endParaRP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4BED93E8-1034-E28D-F8C0-0CB75F453B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7500" y="2715016"/>
            <a:ext cx="4119353" cy="2547687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28D190B2-59E7-98AF-FE93-A4EF2768D028}"/>
              </a:ext>
            </a:extLst>
          </p:cNvPr>
          <p:cNvSpPr txBox="1"/>
          <p:nvPr/>
        </p:nvSpPr>
        <p:spPr>
          <a:xfrm>
            <a:off x="785459" y="2021618"/>
            <a:ext cx="5580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latin typeface="思源黑体 Heavy" panose="020B0A00000000000000" pitchFamily="34" charset="-122"/>
                <a:ea typeface="思源黑体 Heavy" panose="020B0A00000000000000" pitchFamily="34" charset="-122"/>
              </a:rPr>
              <a:t>加速卡算力</a:t>
            </a:r>
            <a:r>
              <a:rPr lang="zh-CN" altLang="en-US">
                <a:solidFill>
                  <a:srgbClr val="254FEB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理论值</a:t>
            </a:r>
            <a:r>
              <a:rPr lang="zh-CN" altLang="en-US">
                <a:latin typeface="思源黑体 Heavy" panose="020B0A00000000000000" pitchFamily="34" charset="-122"/>
                <a:ea typeface="思源黑体 Heavy" panose="020B0A00000000000000" pitchFamily="34" charset="-122"/>
              </a:rPr>
              <a:t>很高，实际部署却</a:t>
            </a:r>
            <a:r>
              <a:rPr lang="zh-CN" altLang="en-US">
                <a:solidFill>
                  <a:srgbClr val="254FEB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不如</a:t>
            </a:r>
            <a:r>
              <a:rPr lang="zh-CN" altLang="en-US">
                <a:latin typeface="思源黑体 Heavy" panose="020B0A00000000000000" pitchFamily="34" charset="-122"/>
                <a:ea typeface="思源黑体 Heavy" panose="020B0A00000000000000" pitchFamily="34" charset="-122"/>
              </a:rPr>
              <a:t>人意？</a:t>
            </a:r>
          </a:p>
        </p:txBody>
      </p: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DC49DE6C-BA31-3F91-0705-A61EB7B25870}"/>
              </a:ext>
            </a:extLst>
          </p:cNvPr>
          <p:cNvGrpSpPr/>
          <p:nvPr/>
        </p:nvGrpSpPr>
        <p:grpSpPr>
          <a:xfrm>
            <a:off x="1288503" y="4110717"/>
            <a:ext cx="3714504" cy="643254"/>
            <a:chOff x="962600" y="3970537"/>
            <a:chExt cx="3714504" cy="643254"/>
          </a:xfrm>
        </p:grpSpPr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46E199B2-E8ED-A278-80AB-1B40D67FD099}"/>
                </a:ext>
              </a:extLst>
            </p:cNvPr>
            <p:cNvSpPr txBox="1"/>
            <p:nvPr/>
          </p:nvSpPr>
          <p:spPr>
            <a:xfrm>
              <a:off x="962600" y="3970537"/>
              <a:ext cx="3714504" cy="643254"/>
            </a:xfrm>
            <a:prstGeom prst="roundRect">
              <a:avLst>
                <a:gd name="adj" fmla="val 24769"/>
              </a:avLst>
            </a:prstGeom>
            <a:gradFill flip="none" rotWithShape="1">
              <a:gsLst>
                <a:gs pos="0">
                  <a:srgbClr val="6C6FFF"/>
                </a:gs>
                <a:gs pos="100000">
                  <a:srgbClr val="3863FF"/>
                </a:gs>
              </a:gsLst>
              <a:lin ang="5400000" scaled="1"/>
              <a:tileRect/>
            </a:gradFill>
            <a:ln w="12700" cap="flat" cmpd="sng" algn="ctr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0" vert="horz" wrap="square" lIns="527941" tIns="27940" rIns="472060" bIns="27940" numCol="1" spcCol="1270" anchor="ctr" anchorCtr="0">
              <a:noAutofit/>
            </a:bodyPr>
            <a:lstStyle>
              <a:defPPr>
                <a:defRPr lang="zh-CN"/>
              </a:defPPr>
              <a:lvl1pPr algn="ctr" defTabSz="195575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 sz="4400">
                  <a:solidFill>
                    <a:schemeClr val="lt1"/>
                  </a:solidFill>
                  <a:cs typeface="+mn-ea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marL="0" marR="0" lvl="0" indent="0" algn="ctr" defTabSz="1955751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黑体 Heavy" panose="020B0A00000000000000" pitchFamily="34" charset="-122"/>
                <a:ea typeface="思源黑体 Heavy" panose="020B0A00000000000000" pitchFamily="34" charset="-122"/>
                <a:sym typeface="+mn-lt"/>
              </a:endParaRPr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A56E6520-34E4-BDAF-792F-8008A22638A7}"/>
                </a:ext>
              </a:extLst>
            </p:cNvPr>
            <p:cNvSpPr txBox="1"/>
            <p:nvPr/>
          </p:nvSpPr>
          <p:spPr>
            <a:xfrm>
              <a:off x="1142082" y="4105183"/>
              <a:ext cx="33983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思源黑体 Heavy" panose="020B0A00000000000000" pitchFamily="34" charset="-122"/>
                  <a:ea typeface="思源黑体 Heavy" panose="020B0A00000000000000" pitchFamily="34" charset="-122"/>
                </a:rPr>
                <a:t>AICompass </a:t>
              </a:r>
              <a:r>
                <a: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思源黑体 Heavy" panose="020B0A00000000000000" pitchFamily="34" charset="-122"/>
                  <a:ea typeface="思源黑体 Heavy" panose="020B0A00000000000000" pitchFamily="34" charset="-122"/>
                </a:rPr>
                <a:t>提供算力测试工具</a:t>
              </a:r>
            </a:p>
          </p:txBody>
        </p:sp>
      </p:grpSp>
      <p:sp>
        <p:nvSpPr>
          <p:cNvPr id="31" name="文本框 30">
            <a:extLst>
              <a:ext uri="{FF2B5EF4-FFF2-40B4-BE49-F238E27FC236}">
                <a16:creationId xmlns:a16="http://schemas.microsoft.com/office/drawing/2014/main" id="{AB8807EF-DF48-6BFF-F54F-20025314A375}"/>
              </a:ext>
            </a:extLst>
          </p:cNvPr>
          <p:cNvSpPr txBox="1"/>
          <p:nvPr/>
        </p:nvSpPr>
        <p:spPr>
          <a:xfrm>
            <a:off x="528955" y="5880410"/>
            <a:ext cx="609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https://gitlink.org.cn/xZdSqXeGT6/mxdsldxjmpg.git</a:t>
            </a:r>
          </a:p>
        </p:txBody>
      </p:sp>
      <p:pic>
        <p:nvPicPr>
          <p:cNvPr id="38" name="图片 37">
            <a:extLst>
              <a:ext uri="{FF2B5EF4-FFF2-40B4-BE49-F238E27FC236}">
                <a16:creationId xmlns:a16="http://schemas.microsoft.com/office/drawing/2014/main" id="{FEFBE9C7-17E6-474B-CF45-D834E05696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0792" y="4240143"/>
            <a:ext cx="5618312" cy="1574686"/>
          </a:xfrm>
          <a:prstGeom prst="rect">
            <a:avLst/>
          </a:prstGeom>
        </p:spPr>
      </p:pic>
      <p:graphicFrame>
        <p:nvGraphicFramePr>
          <p:cNvPr id="39" name="表格 38">
            <a:extLst>
              <a:ext uri="{FF2B5EF4-FFF2-40B4-BE49-F238E27FC236}">
                <a16:creationId xmlns:a16="http://schemas.microsoft.com/office/drawing/2014/main" id="{23FE865C-2620-DA4C-2BBD-4A0783409E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2019851"/>
              </p:ext>
            </p:extLst>
          </p:nvPr>
        </p:nvGraphicFramePr>
        <p:xfrm>
          <a:off x="5957826" y="2010763"/>
          <a:ext cx="5591278" cy="2068735"/>
        </p:xfrm>
        <a:graphic>
          <a:graphicData uri="http://schemas.openxmlformats.org/drawingml/2006/table">
            <a:tbl>
              <a:tblPr/>
              <a:tblGrid>
                <a:gridCol w="881124">
                  <a:extLst>
                    <a:ext uri="{9D8B030D-6E8A-4147-A177-3AD203B41FA5}">
                      <a16:colId xmlns:a16="http://schemas.microsoft.com/office/drawing/2014/main" val="4149231677"/>
                    </a:ext>
                  </a:extLst>
                </a:gridCol>
                <a:gridCol w="1682171">
                  <a:extLst>
                    <a:ext uri="{9D8B030D-6E8A-4147-A177-3AD203B41FA5}">
                      <a16:colId xmlns:a16="http://schemas.microsoft.com/office/drawing/2014/main" val="3618610328"/>
                    </a:ext>
                  </a:extLst>
                </a:gridCol>
                <a:gridCol w="1888742">
                  <a:extLst>
                    <a:ext uri="{9D8B030D-6E8A-4147-A177-3AD203B41FA5}">
                      <a16:colId xmlns:a16="http://schemas.microsoft.com/office/drawing/2014/main" val="1794375568"/>
                    </a:ext>
                  </a:extLst>
                </a:gridCol>
                <a:gridCol w="1139241">
                  <a:extLst>
                    <a:ext uri="{9D8B030D-6E8A-4147-A177-3AD203B41FA5}">
                      <a16:colId xmlns:a16="http://schemas.microsoft.com/office/drawing/2014/main" val="3482229412"/>
                    </a:ext>
                  </a:extLst>
                </a:gridCol>
              </a:tblGrid>
              <a:tr h="413747">
                <a:tc gridSpan="4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9pPr>
                    </a:lstStyle>
                    <a:p>
                      <a:pPr algn="ctr" fontAlgn="ctr"/>
                      <a:r>
                        <a:rPr lang="en-US" sz="1800" u="none" strike="noStrike">
                          <a:solidFill>
                            <a:schemeClr val="tx1"/>
                          </a:solidFill>
                          <a:effectLst/>
                          <a:latin typeface="HONOR Sans Design Medium" panose="02000600000000000000" pitchFamily="2" charset="-122"/>
                          <a:ea typeface="HONOR Sans Design Medium" panose="02000600000000000000" pitchFamily="2" charset="-122"/>
                        </a:rPr>
                        <a:t>NVIDIA A100-80G PCIe</a:t>
                      </a:r>
                      <a:endParaRPr lang="en-US" sz="1800" b="0" i="0" u="none" strike="noStrike">
                        <a:solidFill>
                          <a:schemeClr val="tx1"/>
                        </a:solidFill>
                        <a:effectLst/>
                        <a:latin typeface="HONOR Sans Design Medium" panose="02000600000000000000" pitchFamily="2" charset="-122"/>
                        <a:ea typeface="HONOR Sans Design Medium" panose="02000600000000000000" pitchFamily="2" charset="-122"/>
                      </a:endParaRP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rgbClr val="6C6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C6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C6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C6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9998893"/>
                  </a:ext>
                </a:extLst>
              </a:tr>
              <a:tr h="41374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9pPr>
                    </a:lstStyle>
                    <a:p>
                      <a:pPr algn="ctr" fontAlgn="ctr"/>
                      <a:r>
                        <a:rPr lang="zh-CN" altLang="en-US" sz="1800" u="none" strike="noStrike">
                          <a:solidFill>
                            <a:schemeClr val="tx1"/>
                          </a:solidFill>
                          <a:effectLst/>
                          <a:latin typeface="HONOR Sans Design Medium" panose="02000600000000000000" pitchFamily="2" charset="-122"/>
                          <a:ea typeface="HONOR Sans Design Medium" panose="02000600000000000000" pitchFamily="2" charset="-122"/>
                        </a:rPr>
                        <a:t>　</a:t>
                      </a:r>
                      <a:endParaRPr lang="zh-CN" altLang="en-US" sz="1800" b="0" i="0" u="none" strike="noStrike">
                        <a:solidFill>
                          <a:schemeClr val="tx1"/>
                        </a:solidFill>
                        <a:effectLst/>
                        <a:latin typeface="HONOR Sans Design Medium" panose="02000600000000000000" pitchFamily="2" charset="-122"/>
                        <a:ea typeface="HONOR Sans Design Medium" panose="02000600000000000000" pitchFamily="2" charset="-122"/>
                      </a:endParaRP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rgbClr val="6C6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C6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C6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C6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9pPr>
                    </a:lstStyle>
                    <a:p>
                      <a:pPr algn="ctr" fontAlgn="ctr"/>
                      <a:r>
                        <a:rPr lang="zh-CN" altLang="en-US" sz="1800" u="none" strike="noStrike">
                          <a:solidFill>
                            <a:schemeClr val="tx1"/>
                          </a:solidFill>
                          <a:effectLst/>
                          <a:latin typeface="HONOR Sans Design Medium" panose="02000600000000000000" pitchFamily="2" charset="-122"/>
                          <a:ea typeface="HONOR Sans Design Medium" panose="02000600000000000000" pitchFamily="2" charset="-122"/>
                        </a:rPr>
                        <a:t>理论算力</a:t>
                      </a:r>
                      <a:endParaRPr lang="zh-CN" altLang="en-US" sz="1800" b="0" i="0" u="none" strike="noStrike">
                        <a:solidFill>
                          <a:schemeClr val="tx1"/>
                        </a:solidFill>
                        <a:effectLst/>
                        <a:latin typeface="HONOR Sans Design Medium" panose="02000600000000000000" pitchFamily="2" charset="-122"/>
                        <a:ea typeface="HONOR Sans Design Medium" panose="02000600000000000000" pitchFamily="2" charset="-122"/>
                      </a:endParaRP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rgbClr val="6C6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C6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C6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C6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9pPr>
                    </a:lstStyle>
                    <a:p>
                      <a:pPr algn="ctr" fontAlgn="ctr"/>
                      <a:r>
                        <a:rPr lang="zh-CN" altLang="en-US" sz="1800" u="none" strike="noStrike">
                          <a:solidFill>
                            <a:schemeClr val="tx1"/>
                          </a:solidFill>
                          <a:effectLst/>
                          <a:latin typeface="HONOR Sans Design Medium" panose="02000600000000000000" pitchFamily="2" charset="-122"/>
                          <a:ea typeface="HONOR Sans Design Medium" panose="02000600000000000000" pitchFamily="2" charset="-122"/>
                        </a:rPr>
                        <a:t>实测算力</a:t>
                      </a:r>
                      <a:endParaRPr lang="zh-CN" altLang="en-US" sz="1800" b="0" i="0" u="none" strike="noStrike">
                        <a:solidFill>
                          <a:schemeClr val="tx1"/>
                        </a:solidFill>
                        <a:effectLst/>
                        <a:latin typeface="HONOR Sans Design Medium" panose="02000600000000000000" pitchFamily="2" charset="-122"/>
                        <a:ea typeface="HONOR Sans Design Medium" panose="02000600000000000000" pitchFamily="2" charset="-122"/>
                      </a:endParaRP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rgbClr val="6C6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C6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C6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C6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9pPr>
                    </a:lstStyle>
                    <a:p>
                      <a:pPr algn="ctr" fontAlgn="ctr"/>
                      <a:r>
                        <a:rPr lang="zh-CN" altLang="en-US" sz="1800" u="none" strike="noStrike">
                          <a:solidFill>
                            <a:schemeClr val="tx1"/>
                          </a:solidFill>
                          <a:effectLst/>
                          <a:latin typeface="HONOR Sans Design Medium" panose="02000600000000000000" pitchFamily="2" charset="-122"/>
                          <a:ea typeface="HONOR Sans Design Medium" panose="02000600000000000000" pitchFamily="2" charset="-122"/>
                        </a:rPr>
                        <a:t>利用率</a:t>
                      </a:r>
                      <a:endParaRPr lang="zh-CN" altLang="en-US" sz="1800" b="0" i="0" u="none" strike="noStrike">
                        <a:solidFill>
                          <a:schemeClr val="tx1"/>
                        </a:solidFill>
                        <a:effectLst/>
                        <a:latin typeface="HONOR Sans Design Medium" panose="02000600000000000000" pitchFamily="2" charset="-122"/>
                        <a:ea typeface="HONOR Sans Design Medium" panose="02000600000000000000" pitchFamily="2" charset="-122"/>
                      </a:endParaRP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rgbClr val="6C6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C6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C6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C6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7499686"/>
                  </a:ext>
                </a:extLst>
              </a:tr>
              <a:tr h="41374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9pPr>
                    </a:lstStyle>
                    <a:p>
                      <a:pPr algn="ctr" fontAlgn="ctr"/>
                      <a:r>
                        <a:rPr lang="en-US" sz="1800" u="none" strike="noStrike">
                          <a:solidFill>
                            <a:schemeClr val="tx1"/>
                          </a:solidFill>
                          <a:effectLst/>
                          <a:latin typeface="HONOR Sans Design Medium" panose="02000600000000000000" pitchFamily="2" charset="-122"/>
                          <a:ea typeface="HONOR Sans Design Medium" panose="02000600000000000000" pitchFamily="2" charset="-122"/>
                        </a:rPr>
                        <a:t>FP16</a:t>
                      </a:r>
                      <a:endParaRPr lang="en-US" sz="1800" b="0" i="0" u="none" strike="noStrike">
                        <a:solidFill>
                          <a:schemeClr val="tx1"/>
                        </a:solidFill>
                        <a:effectLst/>
                        <a:latin typeface="HONOR Sans Design Medium" panose="02000600000000000000" pitchFamily="2" charset="-122"/>
                        <a:ea typeface="HONOR Sans Design Medium" panose="02000600000000000000" pitchFamily="2" charset="-122"/>
                      </a:endParaRP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rgbClr val="6C6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C6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C6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C6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9pPr>
                    </a:lstStyle>
                    <a:p>
                      <a:pPr algn="ctr" fontAlgn="ctr"/>
                      <a:r>
                        <a:rPr lang="en-US" sz="1800" u="none" strike="noStrike" dirty="0">
                          <a:solidFill>
                            <a:schemeClr val="tx1"/>
                          </a:solidFill>
                          <a:effectLst/>
                          <a:latin typeface="HONOR Sans Design Medium" panose="02000600000000000000" pitchFamily="2" charset="-122"/>
                          <a:ea typeface="HONOR Sans Design Medium" panose="02000600000000000000" pitchFamily="2" charset="-122"/>
                        </a:rPr>
                        <a:t>312 TFLOPS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HONOR Sans Design Medium" panose="02000600000000000000" pitchFamily="2" charset="-122"/>
                        <a:ea typeface="HONOR Sans Design Medium" panose="02000600000000000000" pitchFamily="2" charset="-122"/>
                      </a:endParaRP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rgbClr val="6C6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C6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C6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C6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9pPr>
                    </a:lstStyle>
                    <a:p>
                      <a:pPr algn="ctr" fontAlgn="ctr"/>
                      <a:r>
                        <a:rPr lang="en-US" sz="1800" u="none" strike="noStrike">
                          <a:solidFill>
                            <a:schemeClr val="tx1"/>
                          </a:solidFill>
                          <a:effectLst/>
                          <a:latin typeface="HONOR Sans Design Medium" panose="02000600000000000000" pitchFamily="2" charset="-122"/>
                          <a:ea typeface="HONOR Sans Design Medium" panose="02000600000000000000" pitchFamily="2" charset="-122"/>
                        </a:rPr>
                        <a:t>248.65 TFLOPS</a:t>
                      </a:r>
                      <a:endParaRPr lang="en-US" sz="1800" b="0" i="0" u="none" strike="noStrike">
                        <a:solidFill>
                          <a:schemeClr val="tx1"/>
                        </a:solidFill>
                        <a:effectLst/>
                        <a:latin typeface="HONOR Sans Design Medium" panose="02000600000000000000" pitchFamily="2" charset="-122"/>
                        <a:ea typeface="HONOR Sans Design Medium" panose="02000600000000000000" pitchFamily="2" charset="-122"/>
                      </a:endParaRP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rgbClr val="6C6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C6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C6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C6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800" u="none" strike="noStrike">
                          <a:solidFill>
                            <a:schemeClr val="tx1"/>
                          </a:solidFill>
                          <a:effectLst/>
                          <a:latin typeface="HONOR Sans Design Medium" panose="02000600000000000000" pitchFamily="2" charset="-122"/>
                          <a:ea typeface="HONOR Sans Design Medium" panose="02000600000000000000" pitchFamily="2" charset="-122"/>
                        </a:rPr>
                        <a:t>79.70%</a:t>
                      </a:r>
                      <a:endParaRPr lang="en-US" altLang="zh-CN" sz="1800" b="0" i="0" u="none" strike="noStrike">
                        <a:solidFill>
                          <a:schemeClr val="tx1"/>
                        </a:solidFill>
                        <a:effectLst/>
                        <a:latin typeface="HONOR Sans Design Medium" panose="02000600000000000000" pitchFamily="2" charset="-122"/>
                        <a:ea typeface="HONOR Sans Design Medium" panose="02000600000000000000" pitchFamily="2" charset="-122"/>
                      </a:endParaRP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rgbClr val="6C6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C6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C6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C6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9235435"/>
                  </a:ext>
                </a:extLst>
              </a:tr>
              <a:tr h="41374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9pPr>
                    </a:lstStyle>
                    <a:p>
                      <a:pPr algn="ctr" fontAlgn="ctr"/>
                      <a:r>
                        <a:rPr lang="en-US" sz="1800" u="none" strike="noStrike" dirty="0">
                          <a:solidFill>
                            <a:schemeClr val="tx1"/>
                          </a:solidFill>
                          <a:effectLst/>
                          <a:latin typeface="HONOR Sans Design Medium" panose="02000600000000000000" pitchFamily="2" charset="-122"/>
                          <a:ea typeface="HONOR Sans Design Medium" panose="02000600000000000000" pitchFamily="2" charset="-122"/>
                        </a:rPr>
                        <a:t>BF16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HONOR Sans Design Medium" panose="02000600000000000000" pitchFamily="2" charset="-122"/>
                        <a:ea typeface="HONOR Sans Design Medium" panose="02000600000000000000" pitchFamily="2" charset="-122"/>
                      </a:endParaRP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rgbClr val="6C6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C6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C6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C6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9pPr>
                    </a:lstStyle>
                    <a:p>
                      <a:pPr algn="ctr" fontAlgn="ctr"/>
                      <a:r>
                        <a:rPr lang="en-US" sz="1800" u="none" strike="noStrike">
                          <a:solidFill>
                            <a:schemeClr val="tx1"/>
                          </a:solidFill>
                          <a:effectLst/>
                          <a:latin typeface="HONOR Sans Design Medium" panose="02000600000000000000" pitchFamily="2" charset="-122"/>
                          <a:ea typeface="HONOR Sans Design Medium" panose="02000600000000000000" pitchFamily="2" charset="-122"/>
                        </a:rPr>
                        <a:t>312 TFLOPS</a:t>
                      </a:r>
                      <a:endParaRPr lang="en-US" sz="1800" b="0" i="0" u="none" strike="noStrike">
                        <a:solidFill>
                          <a:schemeClr val="tx1"/>
                        </a:solidFill>
                        <a:effectLst/>
                        <a:latin typeface="HONOR Sans Design Medium" panose="02000600000000000000" pitchFamily="2" charset="-122"/>
                        <a:ea typeface="HONOR Sans Design Medium" panose="02000600000000000000" pitchFamily="2" charset="-122"/>
                      </a:endParaRP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rgbClr val="6C6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C6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C6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C6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9pPr>
                    </a:lstStyle>
                    <a:p>
                      <a:pPr algn="ctr" fontAlgn="ctr"/>
                      <a:r>
                        <a:rPr lang="en-US" sz="1800" u="none" strike="noStrike">
                          <a:solidFill>
                            <a:schemeClr val="tx1"/>
                          </a:solidFill>
                          <a:effectLst/>
                          <a:latin typeface="HONOR Sans Design Medium" panose="02000600000000000000" pitchFamily="2" charset="-122"/>
                          <a:ea typeface="HONOR Sans Design Medium" panose="02000600000000000000" pitchFamily="2" charset="-122"/>
                        </a:rPr>
                        <a:t>238.68 TFLOPS</a:t>
                      </a:r>
                      <a:endParaRPr lang="en-US" sz="1800" b="0" i="0" u="none" strike="noStrike">
                        <a:solidFill>
                          <a:schemeClr val="tx1"/>
                        </a:solidFill>
                        <a:effectLst/>
                        <a:latin typeface="HONOR Sans Design Medium" panose="02000600000000000000" pitchFamily="2" charset="-122"/>
                        <a:ea typeface="HONOR Sans Design Medium" panose="02000600000000000000" pitchFamily="2" charset="-122"/>
                      </a:endParaRP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rgbClr val="6C6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C6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C6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C6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800" u="none" strike="noStrike">
                          <a:solidFill>
                            <a:schemeClr val="tx1"/>
                          </a:solidFill>
                          <a:effectLst/>
                          <a:latin typeface="HONOR Sans Design Medium" panose="02000600000000000000" pitchFamily="2" charset="-122"/>
                          <a:ea typeface="HONOR Sans Design Medium" panose="02000600000000000000" pitchFamily="2" charset="-122"/>
                        </a:rPr>
                        <a:t>76.50%</a:t>
                      </a:r>
                      <a:endParaRPr lang="en-US" altLang="zh-CN" sz="1800" b="0" i="0" u="none" strike="noStrike">
                        <a:solidFill>
                          <a:schemeClr val="tx1"/>
                        </a:solidFill>
                        <a:effectLst/>
                        <a:latin typeface="HONOR Sans Design Medium" panose="02000600000000000000" pitchFamily="2" charset="-122"/>
                        <a:ea typeface="HONOR Sans Design Medium" panose="02000600000000000000" pitchFamily="2" charset="-122"/>
                      </a:endParaRP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rgbClr val="6C6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C6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C6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C6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1268761"/>
                  </a:ext>
                </a:extLst>
              </a:tr>
              <a:tr h="41374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9pPr>
                    </a:lstStyle>
                    <a:p>
                      <a:pPr algn="ctr" fontAlgn="ctr"/>
                      <a:r>
                        <a:rPr lang="en-US" sz="1800" u="none" strike="noStrike">
                          <a:solidFill>
                            <a:schemeClr val="tx1"/>
                          </a:solidFill>
                          <a:effectLst/>
                          <a:latin typeface="HONOR Sans Design Medium" panose="02000600000000000000" pitchFamily="2" charset="-122"/>
                          <a:ea typeface="HONOR Sans Design Medium" panose="02000600000000000000" pitchFamily="2" charset="-122"/>
                        </a:rPr>
                        <a:t>FP8</a:t>
                      </a:r>
                      <a:endParaRPr lang="en-US" sz="1800" b="0" i="0" u="none" strike="noStrike">
                        <a:solidFill>
                          <a:schemeClr val="tx1"/>
                        </a:solidFill>
                        <a:effectLst/>
                        <a:latin typeface="HONOR Sans Design Medium" panose="02000600000000000000" pitchFamily="2" charset="-122"/>
                        <a:ea typeface="HONOR Sans Design Medium" panose="02000600000000000000" pitchFamily="2" charset="-122"/>
                      </a:endParaRP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rgbClr val="6C6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C6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C6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C6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9pPr>
                    </a:lstStyle>
                    <a:p>
                      <a:pPr algn="ctr" fontAlgn="ctr"/>
                      <a:r>
                        <a:rPr lang="en-US" sz="1800" u="none" strike="noStrike">
                          <a:solidFill>
                            <a:schemeClr val="tx1"/>
                          </a:solidFill>
                          <a:effectLst/>
                          <a:latin typeface="HONOR Sans Design Medium" panose="02000600000000000000" pitchFamily="2" charset="-122"/>
                          <a:ea typeface="HONOR Sans Design Medium" panose="02000600000000000000" pitchFamily="2" charset="-122"/>
                        </a:rPr>
                        <a:t>N/A </a:t>
                      </a:r>
                      <a:endParaRPr lang="en-US" sz="1800" b="0" i="0" u="none" strike="noStrike">
                        <a:solidFill>
                          <a:schemeClr val="tx1"/>
                        </a:solidFill>
                        <a:effectLst/>
                        <a:latin typeface="HONOR Sans Design Medium" panose="02000600000000000000" pitchFamily="2" charset="-122"/>
                        <a:ea typeface="HONOR Sans Design Medium" panose="02000600000000000000" pitchFamily="2" charset="-122"/>
                      </a:endParaRP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rgbClr val="6C6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C6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C6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C6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9pPr>
                    </a:lstStyle>
                    <a:p>
                      <a:pPr algn="ctr" fontAlgn="ctr"/>
                      <a:r>
                        <a:rPr lang="en-US" sz="1800" u="none" strike="noStrike">
                          <a:solidFill>
                            <a:schemeClr val="tx1"/>
                          </a:solidFill>
                          <a:effectLst/>
                          <a:latin typeface="HONOR Sans Design Medium" panose="02000600000000000000" pitchFamily="2" charset="-122"/>
                          <a:ea typeface="HONOR Sans Design Medium" panose="02000600000000000000" pitchFamily="2" charset="-122"/>
                        </a:rPr>
                        <a:t>N/A</a:t>
                      </a:r>
                      <a:endParaRPr lang="en-US" sz="1800" b="0" i="0" u="none" strike="noStrike">
                        <a:solidFill>
                          <a:schemeClr val="tx1"/>
                        </a:solidFill>
                        <a:effectLst/>
                        <a:latin typeface="HONOR Sans Design Medium" panose="02000600000000000000" pitchFamily="2" charset="-122"/>
                        <a:ea typeface="HONOR Sans Design Medium" panose="02000600000000000000" pitchFamily="2" charset="-122"/>
                      </a:endParaRP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rgbClr val="6C6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C6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C6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C6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9pPr>
                    </a:lstStyle>
                    <a:p>
                      <a:pPr algn="ctr" fontAlgn="ctr"/>
                      <a:r>
                        <a:rPr lang="en-US" sz="1800" u="none" strike="noStrike" dirty="0">
                          <a:solidFill>
                            <a:schemeClr val="tx1"/>
                          </a:solidFill>
                          <a:effectLst/>
                          <a:latin typeface="HONOR Sans Design Medium" panose="02000600000000000000" pitchFamily="2" charset="-122"/>
                          <a:ea typeface="HONOR Sans Design Medium" panose="02000600000000000000" pitchFamily="2" charset="-122"/>
                        </a:rPr>
                        <a:t>N /A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HONOR Sans Design Medium" panose="02000600000000000000" pitchFamily="2" charset="-122"/>
                        <a:ea typeface="HONOR Sans Design Medium" panose="02000600000000000000" pitchFamily="2" charset="-122"/>
                      </a:endParaRP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rgbClr val="6C6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C6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C6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C6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6423440"/>
                  </a:ext>
                </a:extLst>
              </a:tr>
            </a:tbl>
          </a:graphicData>
        </a:graphic>
      </p:graphicFrame>
      <p:sp>
        <p:nvSpPr>
          <p:cNvPr id="40" name="文本框 39">
            <a:extLst>
              <a:ext uri="{FF2B5EF4-FFF2-40B4-BE49-F238E27FC236}">
                <a16:creationId xmlns:a16="http://schemas.microsoft.com/office/drawing/2014/main" id="{BDCED5E7-8868-AA07-472C-402E35B66D44}"/>
              </a:ext>
            </a:extLst>
          </p:cNvPr>
          <p:cNvSpPr txBox="1"/>
          <p:nvPr/>
        </p:nvSpPr>
        <p:spPr>
          <a:xfrm>
            <a:off x="6788758" y="5911187"/>
            <a:ext cx="45650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程序测试截图（实验环境：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NVIDIA A100 PCIe - 80G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）</a:t>
            </a:r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  <a:latin typeface="思源黑体 Medium" panose="020B0600000000000000" pitchFamily="34" charset="-122"/>
              <a:ea typeface="思源黑体 Medium" panose="020B0600000000000000" pitchFamily="34" charset="-122"/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C67C2051-32AA-0CCC-C692-4DB36273C2F3}"/>
              </a:ext>
            </a:extLst>
          </p:cNvPr>
          <p:cNvGrpSpPr/>
          <p:nvPr/>
        </p:nvGrpSpPr>
        <p:grpSpPr>
          <a:xfrm>
            <a:off x="501651" y="2636044"/>
            <a:ext cx="5304790" cy="2956613"/>
            <a:chOff x="4528349" y="2142852"/>
            <a:chExt cx="7228193" cy="4067408"/>
          </a:xfrm>
        </p:grpSpPr>
        <p:pic>
          <p:nvPicPr>
            <p:cNvPr id="7" name="图片 6" descr="屏幕上有个电视&#10;&#10;描述已自动生成">
              <a:extLst>
                <a:ext uri="{FF2B5EF4-FFF2-40B4-BE49-F238E27FC236}">
                  <a16:creationId xmlns:a16="http://schemas.microsoft.com/office/drawing/2014/main" id="{9FCBBEDE-FF3C-78BC-FF9E-962449FD75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28349" y="2142852"/>
              <a:ext cx="7228193" cy="4067408"/>
            </a:xfrm>
            <a:prstGeom prst="rect">
              <a:avLst/>
            </a:prstGeom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AAB4E046-139A-CF07-C9FA-9FDBE07F65B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549199" y="5744962"/>
              <a:ext cx="839443" cy="175184"/>
            </a:xfrm>
            <a:prstGeom prst="rect">
              <a:avLst/>
            </a:prstGeom>
          </p:spPr>
        </p:pic>
        <p:pic>
          <p:nvPicPr>
            <p:cNvPr id="9" name="图片 8" descr="电脑合成图&#10;&#10;低可信度描述已自动生成">
              <a:extLst>
                <a:ext uri="{FF2B5EF4-FFF2-40B4-BE49-F238E27FC236}">
                  <a16:creationId xmlns:a16="http://schemas.microsoft.com/office/drawing/2014/main" id="{41C368C2-1E80-53F5-D92E-89AA97E2F05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839"/>
            <a:stretch/>
          </p:blipFill>
          <p:spPr>
            <a:xfrm>
              <a:off x="7895013" y="5744961"/>
              <a:ext cx="476969" cy="17518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/>
              <a:t>技术难点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528955" y="522129"/>
            <a:ext cx="7624445" cy="492443"/>
          </a:xfrm>
        </p:spPr>
        <p:txBody>
          <a:bodyPr/>
          <a:lstStyle/>
          <a:p>
            <a:r>
              <a:rPr lang="en-US" altLang="zh-CN" dirty="0"/>
              <a:t>3.1 </a:t>
            </a:r>
            <a:r>
              <a:rPr lang="zh-CN" altLang="en-US" dirty="0"/>
              <a:t>难点一：如何实现高精度的显存预测模型</a:t>
            </a:r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7C4437DD-69C4-12B2-83B0-9B83DE60DFF9}"/>
              </a:ext>
            </a:extLst>
          </p:cNvPr>
          <p:cNvSpPr/>
          <p:nvPr/>
        </p:nvSpPr>
        <p:spPr>
          <a:xfrm>
            <a:off x="726713" y="2583281"/>
            <a:ext cx="5220000" cy="1997871"/>
          </a:xfrm>
          <a:prstGeom prst="roundRect">
            <a:avLst>
              <a:gd name="adj" fmla="val 4023"/>
            </a:avLst>
          </a:prstGeom>
          <a:gradFill flip="none" rotWithShape="1">
            <a:gsLst>
              <a:gs pos="34000">
                <a:srgbClr val="00256E"/>
              </a:gs>
              <a:gs pos="100000">
                <a:srgbClr val="0A34BA"/>
              </a:gs>
            </a:gsLst>
            <a:lin ang="27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Heavy" panose="020B0A00000000000000" pitchFamily="34" charset="-122"/>
              <a:ea typeface="思源黑体 Heavy" panose="020B0A00000000000000" pitchFamily="34" charset="-122"/>
            </a:endParaRPr>
          </a:p>
        </p:txBody>
      </p:sp>
      <p:sp>
        <p:nvSpPr>
          <p:cNvPr id="50" name="矩形: 圆角 49">
            <a:extLst>
              <a:ext uri="{FF2B5EF4-FFF2-40B4-BE49-F238E27FC236}">
                <a16:creationId xmlns:a16="http://schemas.microsoft.com/office/drawing/2014/main" id="{DAF23DE3-19F2-6F8E-9C1E-694EB4099B73}"/>
              </a:ext>
            </a:extLst>
          </p:cNvPr>
          <p:cNvSpPr/>
          <p:nvPr/>
        </p:nvSpPr>
        <p:spPr>
          <a:xfrm>
            <a:off x="6339092" y="2583281"/>
            <a:ext cx="5220000" cy="1997871"/>
          </a:xfrm>
          <a:prstGeom prst="roundRect">
            <a:avLst>
              <a:gd name="adj" fmla="val 4023"/>
            </a:avLst>
          </a:prstGeom>
          <a:gradFill flip="none" rotWithShape="1">
            <a:gsLst>
              <a:gs pos="34000">
                <a:srgbClr val="00256E"/>
              </a:gs>
              <a:gs pos="100000">
                <a:srgbClr val="0A34BA"/>
              </a:gs>
            </a:gsLst>
            <a:lin ang="27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Heavy" panose="020B0A00000000000000" pitchFamily="34" charset="-122"/>
              <a:ea typeface="思源黑体 Heavy" panose="020B0A00000000000000" pitchFamily="34" charset="-122"/>
            </a:endParaRPr>
          </a:p>
        </p:txBody>
      </p:sp>
      <p:sp>
        <p:nvSpPr>
          <p:cNvPr id="51" name="矩形: 圆角 50">
            <a:extLst>
              <a:ext uri="{FF2B5EF4-FFF2-40B4-BE49-F238E27FC236}">
                <a16:creationId xmlns:a16="http://schemas.microsoft.com/office/drawing/2014/main" id="{66288B51-39BC-E3E1-524A-3426C55D948D}"/>
              </a:ext>
            </a:extLst>
          </p:cNvPr>
          <p:cNvSpPr/>
          <p:nvPr/>
        </p:nvSpPr>
        <p:spPr>
          <a:xfrm>
            <a:off x="726712" y="4803959"/>
            <a:ext cx="10832379" cy="1456186"/>
          </a:xfrm>
          <a:prstGeom prst="roundRect">
            <a:avLst>
              <a:gd name="adj" fmla="val 4023"/>
            </a:avLst>
          </a:prstGeom>
          <a:gradFill flip="none" rotWithShape="1">
            <a:gsLst>
              <a:gs pos="34000">
                <a:srgbClr val="00256E"/>
              </a:gs>
              <a:gs pos="100000">
                <a:srgbClr val="0A34BA"/>
              </a:gs>
            </a:gsLst>
            <a:lin ang="27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Heavy" panose="020B0A00000000000000" pitchFamily="34" charset="-122"/>
              <a:ea typeface="思源黑体 Heavy" panose="020B0A00000000000000" pitchFamily="34" charset="-122"/>
            </a:endParaRPr>
          </a:p>
        </p:txBody>
      </p:sp>
      <p:sp>
        <p:nvSpPr>
          <p:cNvPr id="52" name="矩形: 圆角 51">
            <a:extLst>
              <a:ext uri="{FF2B5EF4-FFF2-40B4-BE49-F238E27FC236}">
                <a16:creationId xmlns:a16="http://schemas.microsoft.com/office/drawing/2014/main" id="{0169D417-E2B7-4474-9E91-7DFCEBE9DFF0}"/>
              </a:ext>
            </a:extLst>
          </p:cNvPr>
          <p:cNvSpPr/>
          <p:nvPr/>
        </p:nvSpPr>
        <p:spPr>
          <a:xfrm>
            <a:off x="874404" y="2704793"/>
            <a:ext cx="1028561" cy="330839"/>
          </a:xfrm>
          <a:prstGeom prst="roundRect">
            <a:avLst>
              <a:gd name="adj" fmla="val 50000"/>
            </a:avLst>
          </a:prstGeom>
          <a:solidFill>
            <a:srgbClr val="00144C">
              <a:alpha val="42000"/>
            </a:srgbClr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CD69"/>
                </a:solidFill>
                <a:effectLst/>
                <a:uLnTx/>
                <a:uFillTx/>
                <a:latin typeface="思源黑体 Heavy" panose="020B0A00000000000000" pitchFamily="34" charset="-122"/>
                <a:ea typeface="思源黑体 Heavy" panose="020B0A00000000000000" pitchFamily="34" charset="-122"/>
              </a:rPr>
              <a:t>稠密模型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CD69"/>
              </a:solidFill>
              <a:effectLst/>
              <a:uLnTx/>
              <a:uFillTx/>
              <a:latin typeface="思源黑体 Heavy" panose="020B0A00000000000000" pitchFamily="34" charset="-122"/>
              <a:ea typeface="思源黑体 Heavy" panose="020B0A00000000000000" pitchFamily="34" charset="-122"/>
            </a:endParaRPr>
          </a:p>
        </p:txBody>
      </p:sp>
      <p:sp>
        <p:nvSpPr>
          <p:cNvPr id="53" name="矩形: 圆角 52">
            <a:extLst>
              <a:ext uri="{FF2B5EF4-FFF2-40B4-BE49-F238E27FC236}">
                <a16:creationId xmlns:a16="http://schemas.microsoft.com/office/drawing/2014/main" id="{8EDA21B7-E78E-C96B-92D8-2086F1134CC8}"/>
              </a:ext>
            </a:extLst>
          </p:cNvPr>
          <p:cNvSpPr/>
          <p:nvPr/>
        </p:nvSpPr>
        <p:spPr>
          <a:xfrm>
            <a:off x="6518707" y="2704792"/>
            <a:ext cx="1240993" cy="330839"/>
          </a:xfrm>
          <a:prstGeom prst="roundRect">
            <a:avLst>
              <a:gd name="adj" fmla="val 50000"/>
            </a:avLst>
          </a:prstGeom>
          <a:solidFill>
            <a:srgbClr val="00144C">
              <a:alpha val="42000"/>
            </a:srgbClr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CD69"/>
                </a:solidFill>
                <a:effectLst/>
                <a:uLnTx/>
                <a:uFillTx/>
                <a:latin typeface="思源黑体 Heavy" panose="020B0A00000000000000" pitchFamily="34" charset="-122"/>
                <a:ea typeface="思源黑体 Heavy" panose="020B0A00000000000000" pitchFamily="34" charset="-122"/>
              </a:rPr>
              <a:t>MoE 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CD69"/>
                </a:solidFill>
                <a:effectLst/>
                <a:uLnTx/>
                <a:uFillTx/>
                <a:latin typeface="思源黑体 Heavy" panose="020B0A00000000000000" pitchFamily="34" charset="-122"/>
                <a:ea typeface="思源黑体 Heavy" panose="020B0A00000000000000" pitchFamily="34" charset="-122"/>
              </a:rPr>
              <a:t>模型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CD69"/>
              </a:solidFill>
              <a:effectLst/>
              <a:uLnTx/>
              <a:uFillTx/>
              <a:latin typeface="思源黑体 Heavy" panose="020B0A00000000000000" pitchFamily="34" charset="-122"/>
              <a:ea typeface="思源黑体 Heavy" panose="020B0A00000000000000" pitchFamily="34" charset="-122"/>
            </a:endParaRPr>
          </a:p>
        </p:txBody>
      </p:sp>
      <p:sp>
        <p:nvSpPr>
          <p:cNvPr id="54" name="矩形: 圆角 53">
            <a:extLst>
              <a:ext uri="{FF2B5EF4-FFF2-40B4-BE49-F238E27FC236}">
                <a16:creationId xmlns:a16="http://schemas.microsoft.com/office/drawing/2014/main" id="{D6A7B6AF-9F96-2C9C-269B-239208959F46}"/>
              </a:ext>
            </a:extLst>
          </p:cNvPr>
          <p:cNvSpPr/>
          <p:nvPr/>
        </p:nvSpPr>
        <p:spPr>
          <a:xfrm>
            <a:off x="874404" y="4964650"/>
            <a:ext cx="1405246" cy="330839"/>
          </a:xfrm>
          <a:prstGeom prst="roundRect">
            <a:avLst>
              <a:gd name="adj" fmla="val 50000"/>
            </a:avLst>
          </a:prstGeom>
          <a:solidFill>
            <a:srgbClr val="00144C">
              <a:alpha val="42000"/>
            </a:srgbClr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CD69"/>
                </a:solidFill>
                <a:effectLst/>
                <a:uLnTx/>
                <a:uFillTx/>
                <a:latin typeface="思源黑体 Heavy" panose="020B0A00000000000000" pitchFamily="34" charset="-122"/>
                <a:ea typeface="思源黑体 Heavy" panose="020B0A00000000000000" pitchFamily="34" charset="-122"/>
              </a:rPr>
              <a:t>多模态大模型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CD69"/>
              </a:solidFill>
              <a:effectLst/>
              <a:uLnTx/>
              <a:uFillTx/>
              <a:latin typeface="思源黑体 Heavy" panose="020B0A00000000000000" pitchFamily="34" charset="-122"/>
              <a:ea typeface="思源黑体 Heavy" panose="020B0A00000000000000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文本框 54">
                <a:extLst>
                  <a:ext uri="{FF2B5EF4-FFF2-40B4-BE49-F238E27FC236}">
                    <a16:creationId xmlns:a16="http://schemas.microsoft.com/office/drawing/2014/main" id="{8549BE2B-51B0-2E17-AB80-32C607C25D98}"/>
                  </a:ext>
                </a:extLst>
              </p:cNvPr>
              <p:cNvSpPr txBox="1"/>
              <p:nvPr/>
            </p:nvSpPr>
            <p:spPr>
              <a:xfrm>
                <a:off x="-547765" y="3020391"/>
                <a:ext cx="6097136" cy="7020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𝑤𝑒𝑖𝑔h𝑡𝑠</m:t>
                          </m:r>
                        </m:sub>
                      </m:sSub>
                      <m:r>
                        <a:rPr lang="en-US" altLang="zh-CN" sz="2000" b="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00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𝑡𝑜𝑡𝑎𝑙</m:t>
                          </m:r>
                        </m:sub>
                      </m:sSub>
                      <m:r>
                        <a:rPr lang="en-US" altLang="zh-CN" sz="2000" b="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altLang="zh-CN" sz="200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𝑤𝑒𝑖𝑔h𝑡</m:t>
                          </m:r>
                        </m:sub>
                      </m:sSub>
                    </m:oMath>
                  </m:oMathPara>
                </a14:m>
                <a:endParaRPr lang="en-US" altLang="zh-CN"/>
              </a:p>
              <a:p>
                <a:endParaRPr lang="zh-CN" altLang="en-US"/>
              </a:p>
            </p:txBody>
          </p:sp>
        </mc:Choice>
        <mc:Fallback xmlns="">
          <p:sp>
            <p:nvSpPr>
              <p:cNvPr id="55" name="文本框 54">
                <a:extLst>
                  <a:ext uri="{FF2B5EF4-FFF2-40B4-BE49-F238E27FC236}">
                    <a16:creationId xmlns:a16="http://schemas.microsoft.com/office/drawing/2014/main" id="{8549BE2B-51B0-2E17-AB80-32C607C25D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47765" y="3020391"/>
                <a:ext cx="6097136" cy="70205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文本框 55">
                <a:extLst>
                  <a:ext uri="{FF2B5EF4-FFF2-40B4-BE49-F238E27FC236}">
                    <a16:creationId xmlns:a16="http://schemas.microsoft.com/office/drawing/2014/main" id="{79675629-1A34-1F8B-D490-A0F1B4B99043}"/>
                  </a:ext>
                </a:extLst>
              </p:cNvPr>
              <p:cNvSpPr txBox="1"/>
              <p:nvPr/>
            </p:nvSpPr>
            <p:spPr>
              <a:xfrm>
                <a:off x="-57160" y="3386657"/>
                <a:ext cx="6339092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𝑘𝑣</m:t>
                          </m:r>
                        </m:sub>
                      </m:sSub>
                      <m:r>
                        <a:rPr lang="en-US" altLang="zh-CN" sz="2000" b="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000" b="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altLang="zh-CN" sz="2000" b="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altLang="zh-CN" sz="2000" b="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altLang="zh-CN" sz="2000" b="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altLang="zh-CN" sz="2000" b="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zh-CN" sz="2000" b="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</a:rPr>
                        <m:t>×2×</m:t>
                      </m:r>
                      <m:sSub>
                        <m:sSubPr>
                          <m:ctrlP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𝑘𝑣</m:t>
                          </m:r>
                        </m:sub>
                      </m:sSub>
                      <m:r>
                        <a:rPr lang="en-US" altLang="zh-CN" sz="2000" b="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en-US" altLang="zh-CN" sz="2000" b="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𝑘𝑣</m:t>
                          </m:r>
                        </m:sub>
                      </m:sSub>
                    </m:oMath>
                  </m:oMathPara>
                </a14:m>
                <a:endParaRPr lang="zh-CN" altLang="en-US">
                  <a:latin typeface="思源黑体 Heavy" panose="020B0A00000000000000" pitchFamily="34" charset="-122"/>
                  <a:ea typeface="思源黑体 Heavy" panose="020B0A00000000000000" pitchFamily="34" charset="-122"/>
                </a:endParaRPr>
              </a:p>
            </p:txBody>
          </p:sp>
        </mc:Choice>
        <mc:Fallback xmlns="">
          <p:sp>
            <p:nvSpPr>
              <p:cNvPr id="56" name="文本框 55">
                <a:extLst>
                  <a:ext uri="{FF2B5EF4-FFF2-40B4-BE49-F238E27FC236}">
                    <a16:creationId xmlns:a16="http://schemas.microsoft.com/office/drawing/2014/main" id="{79675629-1A34-1F8B-D490-A0F1B4B990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7160" y="3386657"/>
                <a:ext cx="6339092" cy="400110"/>
              </a:xfrm>
              <a:prstGeom prst="rect">
                <a:avLst/>
              </a:prstGeom>
              <a:blipFill>
                <a:blip r:embed="rId4"/>
                <a:stretch>
                  <a:fillRect b="-107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文本框 56">
                <a:extLst>
                  <a:ext uri="{FF2B5EF4-FFF2-40B4-BE49-F238E27FC236}">
                    <a16:creationId xmlns:a16="http://schemas.microsoft.com/office/drawing/2014/main" id="{4DF2DDA1-0372-027E-25EA-C624BB03F66A}"/>
                  </a:ext>
                </a:extLst>
              </p:cNvPr>
              <p:cNvSpPr txBox="1"/>
              <p:nvPr/>
            </p:nvSpPr>
            <p:spPr>
              <a:xfrm>
                <a:off x="-361592" y="3747403"/>
                <a:ext cx="6097136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𝑎𝑐𝑡</m:t>
                          </m:r>
                        </m:sub>
                      </m:sSub>
                      <m:r>
                        <a:rPr lang="en-US" altLang="zh-CN" sz="2000" b="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000" b="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altLang="zh-CN" sz="2000" b="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altLang="zh-CN" sz="2000" b="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altLang="zh-CN" sz="2000" b="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altLang="zh-CN" sz="2000" b="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altLang="zh-CN" sz="2000" b="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𝑎𝑐𝑡</m:t>
                          </m:r>
                        </m:sub>
                      </m:sSub>
                      <m:r>
                        <a:rPr lang="en-US" altLang="zh-CN" sz="2000" b="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𝑎𝑐𝑡</m:t>
                          </m:r>
                        </m:sub>
                      </m:sSub>
                    </m:oMath>
                  </m:oMathPara>
                </a14:m>
                <a:endParaRPr lang="zh-CN" altLang="en-US" sz="1400">
                  <a:latin typeface="思源黑体 Heavy" panose="020B0A00000000000000" pitchFamily="34" charset="-122"/>
                  <a:ea typeface="思源黑体 Heavy" panose="020B0A00000000000000" pitchFamily="34" charset="-122"/>
                </a:endParaRPr>
              </a:p>
            </p:txBody>
          </p:sp>
        </mc:Choice>
        <mc:Fallback xmlns="">
          <p:sp>
            <p:nvSpPr>
              <p:cNvPr id="57" name="文本框 56">
                <a:extLst>
                  <a:ext uri="{FF2B5EF4-FFF2-40B4-BE49-F238E27FC236}">
                    <a16:creationId xmlns:a16="http://schemas.microsoft.com/office/drawing/2014/main" id="{4DF2DDA1-0372-027E-25EA-C624BB03F6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61592" y="3747403"/>
                <a:ext cx="6097136" cy="400110"/>
              </a:xfrm>
              <a:prstGeom prst="rect">
                <a:avLst/>
              </a:prstGeom>
              <a:blipFill>
                <a:blip r:embed="rId5"/>
                <a:stretch>
                  <a:fillRect b="-107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文本框 57">
                <a:extLst>
                  <a:ext uri="{FF2B5EF4-FFF2-40B4-BE49-F238E27FC236}">
                    <a16:creationId xmlns:a16="http://schemas.microsoft.com/office/drawing/2014/main" id="{EAE42CDC-BEFB-E260-6CCB-C2D82783B103}"/>
                  </a:ext>
                </a:extLst>
              </p:cNvPr>
              <p:cNvSpPr txBox="1"/>
              <p:nvPr/>
            </p:nvSpPr>
            <p:spPr>
              <a:xfrm>
                <a:off x="5140608" y="3004771"/>
                <a:ext cx="6473726" cy="4250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𝑒𝑥𝑝𝑒𝑟𝑡</m:t>
                          </m:r>
                        </m:sub>
                      </m:sSub>
                      <m:r>
                        <a:rPr lang="en-US" altLang="zh-CN" sz="2000" b="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𝑒𝑥𝑝𝑒𝑟𝑡</m:t>
                          </m:r>
                        </m:sub>
                      </m:sSub>
                      <m:r>
                        <a:rPr lang="en-US" altLang="zh-CN" sz="2000" b="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altLang="zh-CN" sz="2000" b="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altLang="zh-CN" sz="2000" b="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𝑤𝑒𝑖𝑔h𝑡</m:t>
                          </m:r>
                        </m:sub>
                      </m:sSub>
                    </m:oMath>
                  </m:oMathPara>
                </a14:m>
                <a:endParaRPr lang="zh-CN" altLang="en-US">
                  <a:latin typeface="思源黑体 Heavy" panose="020B0A00000000000000" pitchFamily="34" charset="-122"/>
                  <a:ea typeface="思源黑体 Heavy" panose="020B0A00000000000000" pitchFamily="34" charset="-122"/>
                </a:endParaRPr>
              </a:p>
            </p:txBody>
          </p:sp>
        </mc:Choice>
        <mc:Fallback xmlns="">
          <p:sp>
            <p:nvSpPr>
              <p:cNvPr id="58" name="文本框 57">
                <a:extLst>
                  <a:ext uri="{FF2B5EF4-FFF2-40B4-BE49-F238E27FC236}">
                    <a16:creationId xmlns:a16="http://schemas.microsoft.com/office/drawing/2014/main" id="{EAE42CDC-BEFB-E260-6CCB-C2D82783B1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0608" y="3004771"/>
                <a:ext cx="6473726" cy="425053"/>
              </a:xfrm>
              <a:prstGeom prst="rect">
                <a:avLst/>
              </a:prstGeom>
              <a:blipFill>
                <a:blip r:embed="rId6"/>
                <a:stretch>
                  <a:fillRect b="-85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文本框 58">
                <a:extLst>
                  <a:ext uri="{FF2B5EF4-FFF2-40B4-BE49-F238E27FC236}">
                    <a16:creationId xmlns:a16="http://schemas.microsoft.com/office/drawing/2014/main" id="{B037476B-76E8-4075-1AC1-A8C19C58583E}"/>
                  </a:ext>
                </a:extLst>
              </p:cNvPr>
              <p:cNvSpPr txBox="1"/>
              <p:nvPr/>
            </p:nvSpPr>
            <p:spPr>
              <a:xfrm>
                <a:off x="5620001" y="3392921"/>
                <a:ext cx="6473726" cy="4103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zh-CN" alt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𝑎𝑐𝑡</m:t>
                          </m:r>
                          <m:r>
                            <m:rPr>
                              <m:lit/>
                            </m:rPr>
                            <a:rPr lang="zh-CN" alt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zh-CN" alt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𝑠h𝑎𝑟𝑒𝑑</m:t>
                          </m:r>
                        </m:sub>
                      </m:sSub>
                      <m:r>
                        <a:rPr lang="zh-CN" altLang="en-US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zh-CN" altLang="en-US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zh-CN" altLang="en-US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zh-CN" altLang="en-US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zh-CN" altLang="en-US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zh-CN" altLang="en-US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zh-CN" alt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zh-CN" alt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𝑠h𝑎𝑟𝑒𝑑</m:t>
                          </m:r>
                        </m:sub>
                      </m:sSub>
                      <m:r>
                        <a:rPr lang="zh-CN" altLang="en-US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zh-CN" alt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zh-CN" alt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𝑎𝑐𝑡</m:t>
                          </m:r>
                        </m:sub>
                      </m:sSub>
                    </m:oMath>
                  </m:oMathPara>
                </a14:m>
                <a:endParaRPr lang="zh-CN" altLang="en-US" sz="2000" i="1" dirty="0">
                  <a:solidFill>
                    <a:schemeClr val="bg1"/>
                  </a:solidFill>
                  <a:latin typeface="思源黑体 Heavy" panose="020B0A00000000000000" pitchFamily="34" charset="-122"/>
                  <a:ea typeface="思源黑体 Heavy" panose="020B0A00000000000000" pitchFamily="34" charset="-122"/>
                </a:endParaRPr>
              </a:p>
            </p:txBody>
          </p:sp>
        </mc:Choice>
        <mc:Fallback xmlns="">
          <p:sp>
            <p:nvSpPr>
              <p:cNvPr id="59" name="文本框 58">
                <a:extLst>
                  <a:ext uri="{FF2B5EF4-FFF2-40B4-BE49-F238E27FC236}">
                    <a16:creationId xmlns:a16="http://schemas.microsoft.com/office/drawing/2014/main" id="{B037476B-76E8-4075-1AC1-A8C19C5858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0001" y="3392921"/>
                <a:ext cx="6473726" cy="410305"/>
              </a:xfrm>
              <a:prstGeom prst="rect">
                <a:avLst/>
              </a:prstGeom>
              <a:blipFill>
                <a:blip r:embed="rId7"/>
                <a:stretch>
                  <a:fillRect b="-74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文本框 59">
                <a:extLst>
                  <a:ext uri="{FF2B5EF4-FFF2-40B4-BE49-F238E27FC236}">
                    <a16:creationId xmlns:a16="http://schemas.microsoft.com/office/drawing/2014/main" id="{2D6CCA7B-6CF1-C203-B470-2D9AAD03EC79}"/>
                  </a:ext>
                </a:extLst>
              </p:cNvPr>
              <p:cNvSpPr txBox="1"/>
              <p:nvPr/>
            </p:nvSpPr>
            <p:spPr>
              <a:xfrm>
                <a:off x="5735544" y="3780961"/>
                <a:ext cx="6498970" cy="3907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zh-CN" alt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𝑎𝑐𝑡</m:t>
                          </m:r>
                          <m:r>
                            <m:rPr>
                              <m:lit/>
                            </m:rPr>
                            <a:rPr lang="zh-CN" alt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zh-CN" alt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𝑒𝑥𝑝𝑒𝑟𝑡</m:t>
                          </m:r>
                        </m:sub>
                      </m:sSub>
                      <m:r>
                        <a:rPr lang="zh-CN" alt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zh-CN" alt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zh-CN" alt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zh-CN" alt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𝑎𝑐𝑡𝑖𝑣𝑒</m:t>
                          </m:r>
                        </m:sub>
                      </m:sSub>
                      <m:r>
                        <a:rPr lang="zh-CN" alt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zh-CN" alt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zh-CN" alt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𝑒𝑥𝑝𝑒𝑟𝑡</m:t>
                          </m:r>
                        </m:sub>
                      </m:sSub>
                      <m:r>
                        <a:rPr lang="zh-CN" alt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𝑎𝑐𝑡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latin typeface="思源黑体 Heavy" panose="020B0A00000000000000" pitchFamily="34" charset="-122"/>
                  <a:ea typeface="思源黑体 Heavy" panose="020B0A00000000000000" pitchFamily="34" charset="-122"/>
                </a:endParaRPr>
              </a:p>
            </p:txBody>
          </p:sp>
        </mc:Choice>
        <mc:Fallback xmlns="">
          <p:sp>
            <p:nvSpPr>
              <p:cNvPr id="60" name="文本框 59">
                <a:extLst>
                  <a:ext uri="{FF2B5EF4-FFF2-40B4-BE49-F238E27FC236}">
                    <a16:creationId xmlns:a16="http://schemas.microsoft.com/office/drawing/2014/main" id="{2D6CCA7B-6CF1-C203-B470-2D9AAD03EC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5544" y="3780961"/>
                <a:ext cx="6498970" cy="390748"/>
              </a:xfrm>
              <a:prstGeom prst="rect">
                <a:avLst/>
              </a:prstGeom>
              <a:blipFill>
                <a:blip r:embed="rId8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文本框 60">
                <a:extLst>
                  <a:ext uri="{FF2B5EF4-FFF2-40B4-BE49-F238E27FC236}">
                    <a16:creationId xmlns:a16="http://schemas.microsoft.com/office/drawing/2014/main" id="{B9996DC4-26E3-C627-CED1-B5FE9FBC0555}"/>
                  </a:ext>
                </a:extLst>
              </p:cNvPr>
              <p:cNvSpPr txBox="1"/>
              <p:nvPr/>
            </p:nvSpPr>
            <p:spPr>
              <a:xfrm>
                <a:off x="4937512" y="4125845"/>
                <a:ext cx="6522244" cy="3907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zh-CN" alt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𝑎𝑐𝑡</m:t>
                          </m:r>
                        </m:sub>
                      </m:sSub>
                      <m:r>
                        <a:rPr lang="zh-CN" altLang="en-US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zh-CN" alt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𝑎𝑐𝑡</m:t>
                          </m:r>
                          <m:r>
                            <m:rPr>
                              <m:lit/>
                            </m:rPr>
                            <a:rPr lang="zh-CN" alt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zh-CN" alt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𝑠h𝑎𝑟𝑒𝑑</m:t>
                          </m:r>
                        </m:sub>
                      </m:sSub>
                      <m:r>
                        <a:rPr lang="zh-CN" alt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𝑎𝑐𝑡</m:t>
                          </m:r>
                          <m:r>
                            <m:rPr>
                              <m:lit/>
                            </m:rPr>
                            <a:rPr lang="zh-CN" alt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zh-CN" alt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𝑒𝑥𝑝𝑒𝑟𝑡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latin typeface="思源黑体 Heavy" panose="020B0A00000000000000" pitchFamily="34" charset="-122"/>
                  <a:ea typeface="思源黑体 Heavy" panose="020B0A00000000000000" pitchFamily="34" charset="-122"/>
                </a:endParaRPr>
              </a:p>
            </p:txBody>
          </p:sp>
        </mc:Choice>
        <mc:Fallback xmlns="">
          <p:sp>
            <p:nvSpPr>
              <p:cNvPr id="61" name="文本框 60">
                <a:extLst>
                  <a:ext uri="{FF2B5EF4-FFF2-40B4-BE49-F238E27FC236}">
                    <a16:creationId xmlns:a16="http://schemas.microsoft.com/office/drawing/2014/main" id="{B9996DC4-26E3-C627-CED1-B5FE9FBC05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7512" y="4125845"/>
                <a:ext cx="6522244" cy="390748"/>
              </a:xfrm>
              <a:prstGeom prst="rect">
                <a:avLst/>
              </a:prstGeom>
              <a:blipFill>
                <a:blip r:embed="rId9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文本框 61">
                <a:extLst>
                  <a:ext uri="{FF2B5EF4-FFF2-40B4-BE49-F238E27FC236}">
                    <a16:creationId xmlns:a16="http://schemas.microsoft.com/office/drawing/2014/main" id="{567D4B94-2675-202F-3AD1-E89ECBAA0B13}"/>
                  </a:ext>
                </a:extLst>
              </p:cNvPr>
              <p:cNvSpPr txBox="1"/>
              <p:nvPr/>
            </p:nvSpPr>
            <p:spPr>
              <a:xfrm>
                <a:off x="-242964" y="5737903"/>
                <a:ext cx="6524896" cy="4103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zh-CN" altLang="en-US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𝑎𝑐𝑡</m:t>
                          </m:r>
                          <m:r>
                            <m:rPr>
                              <m:lit/>
                            </m:rPr>
                            <a:rPr lang="zh-CN" alt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zh-CN" alt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𝑙𝑙𝑚</m:t>
                          </m:r>
                        </m:sub>
                      </m:sSub>
                      <m:r>
                        <a:rPr lang="zh-CN" altLang="en-US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zh-CN" altLang="en-US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zh-CN" alt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zh-CN" alt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𝑡𝑒𝑥𝑡</m:t>
                          </m:r>
                        </m:sub>
                      </m:sSub>
                      <m:r>
                        <a:rPr lang="zh-CN" altLang="en-US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zh-CN" altLang="en-US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zh-CN" altLang="en-US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zh-CN" alt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zh-CN" alt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𝑙𝑙𝑚</m:t>
                          </m:r>
                        </m:sub>
                      </m:sSub>
                      <m:r>
                        <a:rPr lang="zh-CN" altLang="en-US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zh-CN" alt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zh-CN" alt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𝑎𝑐𝑡</m:t>
                          </m:r>
                        </m:sub>
                      </m:sSub>
                    </m:oMath>
                  </m:oMathPara>
                </a14:m>
                <a:endParaRPr lang="zh-CN" altLang="en-US" sz="2000" dirty="0">
                  <a:latin typeface="思源黑体 Heavy" panose="020B0A00000000000000" pitchFamily="34" charset="-122"/>
                  <a:ea typeface="思源黑体 Heavy" panose="020B0A00000000000000" pitchFamily="34" charset="-122"/>
                </a:endParaRPr>
              </a:p>
            </p:txBody>
          </p:sp>
        </mc:Choice>
        <mc:Fallback xmlns="">
          <p:sp>
            <p:nvSpPr>
              <p:cNvPr id="62" name="文本框 61">
                <a:extLst>
                  <a:ext uri="{FF2B5EF4-FFF2-40B4-BE49-F238E27FC236}">
                    <a16:creationId xmlns:a16="http://schemas.microsoft.com/office/drawing/2014/main" id="{567D4B94-2675-202F-3AD1-E89ECBAA0B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42964" y="5737903"/>
                <a:ext cx="6524896" cy="410305"/>
              </a:xfrm>
              <a:prstGeom prst="rect">
                <a:avLst/>
              </a:prstGeom>
              <a:blipFill>
                <a:blip r:embed="rId10"/>
                <a:stretch>
                  <a:fillRect b="-735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文本框 62">
                <a:extLst>
                  <a:ext uri="{FF2B5EF4-FFF2-40B4-BE49-F238E27FC236}">
                    <a16:creationId xmlns:a16="http://schemas.microsoft.com/office/drawing/2014/main" id="{395B6E4B-AD8C-56FC-DC94-5D10C924C543}"/>
                  </a:ext>
                </a:extLst>
              </p:cNvPr>
              <p:cNvSpPr txBox="1"/>
              <p:nvPr/>
            </p:nvSpPr>
            <p:spPr>
              <a:xfrm>
                <a:off x="5483722" y="5758879"/>
                <a:ext cx="6524896" cy="4250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zh-CN" altLang="en-US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𝑎𝑐𝑡</m:t>
                          </m:r>
                          <m:r>
                            <m:rPr>
                              <m:lit/>
                            </m:rPr>
                            <a:rPr lang="zh-CN" alt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zh-CN" alt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𝑣𝑖𝑠𝑖𝑜𝑛</m:t>
                          </m:r>
                        </m:sub>
                      </m:sSub>
                      <m:r>
                        <a:rPr lang="zh-CN" altLang="en-US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zh-CN" altLang="en-US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zh-CN" alt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zh-CN" alt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𝑖𝑚𝑎𝑔𝑒</m:t>
                          </m:r>
                        </m:sub>
                      </m:sSub>
                      <m:r>
                        <a:rPr lang="zh-CN" altLang="en-US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zh-CN" altLang="en-US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zh-CN" altLang="en-US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zh-CN" alt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zh-CN" alt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𝑣𝑖𝑠𝑖𝑜𝑛</m:t>
                          </m:r>
                          <m:r>
                            <m:rPr>
                              <m:lit/>
                            </m:rPr>
                            <a:rPr lang="zh-CN" alt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zh-CN" alt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𝑎𝑐𝑡</m:t>
                          </m:r>
                        </m:sub>
                      </m:sSub>
                      <m:r>
                        <a:rPr lang="zh-CN" altLang="en-US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zh-CN" alt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zh-CN" alt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𝑎𝑐𝑡</m:t>
                          </m:r>
                        </m:sub>
                      </m:sSub>
                    </m:oMath>
                  </m:oMathPara>
                </a14:m>
                <a:endParaRPr lang="zh-CN" altLang="en-US" sz="2000" dirty="0">
                  <a:solidFill>
                    <a:schemeClr val="bg1"/>
                  </a:solidFill>
                  <a:latin typeface="思源黑体 Heavy" panose="020B0A00000000000000" pitchFamily="34" charset="-122"/>
                  <a:ea typeface="思源黑体 Heavy" panose="020B0A00000000000000" pitchFamily="34" charset="-122"/>
                </a:endParaRPr>
              </a:p>
            </p:txBody>
          </p:sp>
        </mc:Choice>
        <mc:Fallback xmlns="">
          <p:sp>
            <p:nvSpPr>
              <p:cNvPr id="63" name="文本框 62">
                <a:extLst>
                  <a:ext uri="{FF2B5EF4-FFF2-40B4-BE49-F238E27FC236}">
                    <a16:creationId xmlns:a16="http://schemas.microsoft.com/office/drawing/2014/main" id="{395B6E4B-AD8C-56FC-DC94-5D10C924C5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3722" y="5758879"/>
                <a:ext cx="6524896" cy="425053"/>
              </a:xfrm>
              <a:prstGeom prst="rect">
                <a:avLst/>
              </a:prstGeom>
              <a:blipFill>
                <a:blip r:embed="rId11"/>
                <a:stretch>
                  <a:fillRect b="-1014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文本框 63">
                <a:extLst>
                  <a:ext uri="{FF2B5EF4-FFF2-40B4-BE49-F238E27FC236}">
                    <a16:creationId xmlns:a16="http://schemas.microsoft.com/office/drawing/2014/main" id="{E35EA846-C999-F033-87C0-B4487714AC3D}"/>
                  </a:ext>
                </a:extLst>
              </p:cNvPr>
              <p:cNvSpPr txBox="1"/>
              <p:nvPr/>
            </p:nvSpPr>
            <p:spPr>
              <a:xfrm>
                <a:off x="5523245" y="5268986"/>
                <a:ext cx="6551022" cy="4103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zh-CN" altLang="en-US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𝑎𝑐𝑡</m:t>
                          </m:r>
                          <m:r>
                            <m:rPr>
                              <m:lit/>
                            </m:rPr>
                            <a:rPr lang="zh-CN" alt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zh-CN" alt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𝑎𝑢𝑑𝑖𝑜</m:t>
                          </m:r>
                        </m:sub>
                      </m:sSub>
                      <m:r>
                        <a:rPr lang="zh-CN" altLang="en-US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zh-CN" altLang="en-US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zh-CN" alt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zh-CN" alt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𝑎𝑢𝑑𝑖𝑜</m:t>
                          </m:r>
                        </m:sub>
                      </m:sSub>
                      <m:r>
                        <a:rPr lang="zh-CN" altLang="en-US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zh-CN" altLang="en-US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zh-CN" altLang="en-US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zh-CN" alt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zh-CN" alt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𝑎𝑢𝑑𝑖𝑜</m:t>
                          </m:r>
                          <m:r>
                            <m:rPr>
                              <m:lit/>
                            </m:rPr>
                            <a:rPr lang="zh-CN" alt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zh-CN" alt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𝑎𝑐𝑡</m:t>
                          </m:r>
                        </m:sub>
                      </m:sSub>
                      <m:r>
                        <a:rPr lang="zh-CN" altLang="en-US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zh-CN" alt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zh-CN" alt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𝑎𝑐𝑡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latin typeface="思源黑体 Heavy" panose="020B0A00000000000000" pitchFamily="34" charset="-122"/>
                  <a:ea typeface="思源黑体 Heavy" panose="020B0A00000000000000" pitchFamily="34" charset="-122"/>
                </a:endParaRPr>
              </a:p>
            </p:txBody>
          </p:sp>
        </mc:Choice>
        <mc:Fallback xmlns="">
          <p:sp>
            <p:nvSpPr>
              <p:cNvPr id="64" name="文本框 63">
                <a:extLst>
                  <a:ext uri="{FF2B5EF4-FFF2-40B4-BE49-F238E27FC236}">
                    <a16:creationId xmlns:a16="http://schemas.microsoft.com/office/drawing/2014/main" id="{E35EA846-C999-F033-87C0-B4487714AC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3245" y="5268986"/>
                <a:ext cx="6551022" cy="410305"/>
              </a:xfrm>
              <a:prstGeom prst="rect">
                <a:avLst/>
              </a:prstGeom>
              <a:blipFill>
                <a:blip r:embed="rId12"/>
                <a:stretch>
                  <a:fillRect b="-735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文本框 64">
                <a:extLst>
                  <a:ext uri="{FF2B5EF4-FFF2-40B4-BE49-F238E27FC236}">
                    <a16:creationId xmlns:a16="http://schemas.microsoft.com/office/drawing/2014/main" id="{89D52C8C-30F1-C5CA-29B2-E7F19FA86651}"/>
                  </a:ext>
                </a:extLst>
              </p:cNvPr>
              <p:cNvSpPr txBox="1"/>
              <p:nvPr/>
            </p:nvSpPr>
            <p:spPr>
              <a:xfrm>
                <a:off x="-4013" y="5312082"/>
                <a:ext cx="6522720" cy="4103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zh-CN" altLang="en-US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𝑎𝑐𝑡</m:t>
                          </m:r>
                        </m:sub>
                      </m:sSub>
                      <m:r>
                        <a:rPr lang="zh-CN" altLang="en-US" sz="2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zh-CN" altLang="en-US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𝑎𝑐𝑡</m:t>
                          </m:r>
                          <m:r>
                            <m:rPr>
                              <m:lit/>
                            </m:rPr>
                            <a:rPr lang="zh-CN" alt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zh-CN" alt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𝑙𝑙𝑚</m:t>
                          </m:r>
                        </m:sub>
                      </m:sSub>
                      <m:r>
                        <a:rPr lang="zh-CN" altLang="en-US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zh-CN" alt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𝑎𝑐𝑡</m:t>
                          </m:r>
                          <m:r>
                            <m:rPr>
                              <m:lit/>
                            </m:rPr>
                            <a:rPr lang="zh-CN" alt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zh-CN" alt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𝑣𝑖𝑠𝑖𝑜𝑛</m:t>
                          </m:r>
                        </m:sub>
                      </m:sSub>
                      <m:r>
                        <a:rPr lang="zh-CN" altLang="en-US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zh-CN" alt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𝑎𝑐𝑡</m:t>
                          </m:r>
                          <m:r>
                            <m:rPr>
                              <m:lit/>
                            </m:rPr>
                            <a:rPr lang="zh-CN" alt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zh-CN" alt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𝑎𝑢𝑑𝑖𝑜</m:t>
                          </m:r>
                        </m:sub>
                      </m:sSub>
                    </m:oMath>
                  </m:oMathPara>
                </a14:m>
                <a:endParaRPr lang="zh-CN" altLang="en-US" sz="2000" dirty="0">
                  <a:latin typeface="思源黑体 Heavy" panose="020B0A00000000000000" pitchFamily="34" charset="-122"/>
                  <a:ea typeface="思源黑体 Heavy" panose="020B0A00000000000000" pitchFamily="34" charset="-122"/>
                </a:endParaRPr>
              </a:p>
            </p:txBody>
          </p:sp>
        </mc:Choice>
        <mc:Fallback xmlns="">
          <p:sp>
            <p:nvSpPr>
              <p:cNvPr id="65" name="文本框 64">
                <a:extLst>
                  <a:ext uri="{FF2B5EF4-FFF2-40B4-BE49-F238E27FC236}">
                    <a16:creationId xmlns:a16="http://schemas.microsoft.com/office/drawing/2014/main" id="{89D52C8C-30F1-C5CA-29B2-E7F19FA866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013" y="5312082"/>
                <a:ext cx="6522720" cy="41030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矩形: 圆角 65">
            <a:extLst>
              <a:ext uri="{FF2B5EF4-FFF2-40B4-BE49-F238E27FC236}">
                <a16:creationId xmlns:a16="http://schemas.microsoft.com/office/drawing/2014/main" id="{76BB65E8-D09C-1E8C-B84E-77F588BE12E8}"/>
              </a:ext>
            </a:extLst>
          </p:cNvPr>
          <p:cNvSpPr/>
          <p:nvPr/>
        </p:nvSpPr>
        <p:spPr>
          <a:xfrm>
            <a:off x="726711" y="1286299"/>
            <a:ext cx="10832379" cy="1179421"/>
          </a:xfrm>
          <a:prstGeom prst="roundRect">
            <a:avLst>
              <a:gd name="adj" fmla="val 4683"/>
            </a:avLst>
          </a:prstGeom>
          <a:gradFill flip="none" rotWithShape="1">
            <a:gsLst>
              <a:gs pos="25000">
                <a:srgbClr val="FFAE3F">
                  <a:alpha val="86000"/>
                </a:srgbClr>
              </a:gs>
              <a:gs pos="0">
                <a:srgbClr val="FF9900"/>
              </a:gs>
              <a:gs pos="100000">
                <a:srgbClr val="FFCC99"/>
              </a:gs>
            </a:gsLst>
            <a:lin ang="2700000" scaled="1"/>
            <a:tileRect/>
          </a:gradFill>
          <a:ln w="19050" cap="flat" cmpd="sng" algn="ctr">
            <a:noFill/>
            <a:prstDash val="solid"/>
            <a:miter lim="800000"/>
          </a:ln>
          <a:effectLst>
            <a:reflection blurRad="25400" stA="19000" endPos="9000" dir="5400000" sy="-100000" algn="bl" rotWithShape="0"/>
          </a:effectLst>
        </p:spPr>
        <p:txBody>
          <a:bodyPr rtlCol="0" anchor="ctr"/>
          <a:lstStyle/>
          <a:p>
            <a:pPr marL="285750" marR="0" lvl="0" indent="-28575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800" b="0" i="0" u="none" strike="noStrike" kern="0" cap="none" spc="100" normalizeH="0" baseline="0" noProof="0" dirty="0">
                <a:ln>
                  <a:noFill/>
                </a:ln>
                <a:uLnTx/>
                <a:uFillTx/>
                <a:latin typeface="思源黑体 Heavy" panose="020B0A00000000000000" pitchFamily="34" charset="-122"/>
                <a:ea typeface="思源黑体 Heavy" panose="020B0A00000000000000" pitchFamily="34" charset="-122"/>
              </a:rPr>
              <a:t>详细考虑</a:t>
            </a:r>
            <a:r>
              <a:rPr kumimoji="0" lang="zh-CN" altLang="en-US" sz="1800" b="0" i="0" u="none" strike="noStrike" kern="0" cap="none" spc="100" normalizeH="0" baseline="0" noProof="0" dirty="0">
                <a:ln>
                  <a:noFill/>
                </a:ln>
                <a:solidFill>
                  <a:srgbClr val="254FEB"/>
                </a:solidFill>
                <a:uLnTx/>
                <a:uFillTx/>
                <a:latin typeface="思源黑体 Heavy" panose="020B0A00000000000000" pitchFamily="34" charset="-122"/>
                <a:ea typeface="思源黑体 Heavy" panose="020B0A00000000000000" pitchFamily="34" charset="-122"/>
              </a:rPr>
              <a:t>不同</a:t>
            </a:r>
            <a:r>
              <a:rPr kumimoji="0" lang="zh-CN" altLang="en-US" sz="1800" b="0" i="0" u="none" strike="noStrike" kern="0" cap="none" spc="100" normalizeH="0" baseline="0" noProof="0" dirty="0">
                <a:ln>
                  <a:noFill/>
                </a:ln>
                <a:uLnTx/>
                <a:uFillTx/>
                <a:latin typeface="思源黑体 Heavy" panose="020B0A00000000000000" pitchFamily="34" charset="-122"/>
                <a:ea typeface="思源黑体 Heavy" panose="020B0A00000000000000" pitchFamily="34" charset="-122"/>
              </a:rPr>
              <a:t>模型结构特征的各部分显存占用</a:t>
            </a:r>
            <a:r>
              <a:rPr kumimoji="0" lang="zh-CN" altLang="en-US" sz="1800" b="0" i="0" u="none" strike="noStrike" kern="0" cap="none" spc="100" normalizeH="0" baseline="0" noProof="0" dirty="0">
                <a:ln>
                  <a:noFill/>
                </a:ln>
                <a:solidFill>
                  <a:srgbClr val="254FEB"/>
                </a:solidFill>
                <a:uLnTx/>
                <a:uFillTx/>
                <a:latin typeface="思源黑体 Heavy" panose="020B0A00000000000000" pitchFamily="34" charset="-122"/>
                <a:ea typeface="思源黑体 Heavy" panose="020B0A00000000000000" pitchFamily="34" charset="-122"/>
              </a:rPr>
              <a:t>特点</a:t>
            </a:r>
            <a:r>
              <a:rPr lang="zh-CN" altLang="en-US" kern="0" spc="100" dirty="0">
                <a:latin typeface="思源黑体 Heavy" panose="020B0A00000000000000" pitchFamily="34" charset="-122"/>
                <a:ea typeface="思源黑体 Heavy" panose="020B0A00000000000000" pitchFamily="34" charset="-122"/>
              </a:rPr>
              <a:t>，同时考虑到</a:t>
            </a:r>
            <a:r>
              <a:rPr lang="zh-CN" altLang="en-US" b="1" kern="0" spc="100" dirty="0">
                <a:solidFill>
                  <a:srgbClr val="254FEB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量化</a:t>
            </a:r>
            <a:r>
              <a:rPr lang="zh-CN" altLang="en-US" kern="0" spc="100" dirty="0">
                <a:latin typeface="思源黑体 Heavy" panose="020B0A00000000000000" pitchFamily="34" charset="-122"/>
                <a:ea typeface="思源黑体 Heavy" panose="020B0A00000000000000" pitchFamily="34" charset="-122"/>
              </a:rPr>
              <a:t>方案</a:t>
            </a:r>
            <a:endParaRPr kumimoji="0" lang="en-US" altLang="zh-CN" sz="1800" b="0" i="0" u="none" strike="noStrike" kern="0" cap="none" spc="100" normalizeH="0" baseline="0" noProof="0" dirty="0">
              <a:ln>
                <a:noFill/>
              </a:ln>
              <a:uLnTx/>
              <a:uFillTx/>
              <a:latin typeface="思源黑体 Heavy" panose="020B0A00000000000000" pitchFamily="34" charset="-122"/>
              <a:ea typeface="思源黑体 Heavy" panose="020B0A00000000000000" pitchFamily="34" charset="-122"/>
            </a:endParaRPr>
          </a:p>
          <a:p>
            <a:pPr marL="285750" marR="0" lvl="0" indent="-28575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kern="0" spc="100" dirty="0">
                <a:latin typeface="思源黑体 Heavy" panose="020B0A00000000000000" pitchFamily="34" charset="-122"/>
                <a:ea typeface="思源黑体 Heavy" panose="020B0A00000000000000" pitchFamily="34" charset="-122"/>
              </a:rPr>
              <a:t>提供显存占用</a:t>
            </a:r>
            <a:r>
              <a:rPr lang="zh-CN" altLang="en-US" kern="0" spc="100" dirty="0">
                <a:solidFill>
                  <a:srgbClr val="254FEB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上限</a:t>
            </a:r>
            <a:r>
              <a:rPr lang="zh-CN" altLang="en-US" kern="0" spc="100" dirty="0">
                <a:latin typeface="思源黑体 Heavy" panose="020B0A00000000000000" pitchFamily="34" charset="-122"/>
                <a:ea typeface="思源黑体 Heavy" panose="020B0A00000000000000" pitchFamily="34" charset="-122"/>
              </a:rPr>
              <a:t>分析，如使用经优化的</a:t>
            </a:r>
            <a:r>
              <a:rPr lang="zh-CN" altLang="en-US" kern="0" spc="100" dirty="0">
                <a:solidFill>
                  <a:srgbClr val="254FEB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推理框架</a:t>
            </a:r>
            <a:r>
              <a:rPr lang="zh-CN" altLang="en-US" kern="0" spc="100" dirty="0">
                <a:latin typeface="思源黑体 Heavy" panose="020B0A00000000000000" pitchFamily="34" charset="-122"/>
                <a:ea typeface="思源黑体 Heavy" panose="020B0A00000000000000" pitchFamily="34" charset="-122"/>
              </a:rPr>
              <a:t>则能进一步节省显存</a:t>
            </a:r>
            <a:endParaRPr lang="en-US" altLang="zh-CN" kern="0" spc="100" dirty="0">
              <a:latin typeface="思源黑体 Heavy" panose="020B0A00000000000000" pitchFamily="34" charset="-122"/>
              <a:ea typeface="思源黑体 Heavy" panose="020B0A00000000000000" pitchFamily="34" charset="-122"/>
            </a:endParaRPr>
          </a:p>
          <a:p>
            <a:pPr marL="285750" marR="0" lvl="0" indent="-28575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800" b="0" i="0" u="none" strike="noStrike" kern="0" cap="none" spc="100" normalizeH="0" baseline="0" noProof="0" dirty="0">
                <a:ln>
                  <a:noFill/>
                </a:ln>
                <a:uLnTx/>
                <a:uFillTx/>
                <a:latin typeface="思源黑体 Heavy" panose="020B0A00000000000000" pitchFamily="34" charset="-122"/>
                <a:ea typeface="思源黑体 Heavy" panose="020B0A00000000000000" pitchFamily="34" charset="-122"/>
              </a:rPr>
              <a:t>使用</a:t>
            </a:r>
            <a:r>
              <a:rPr kumimoji="0" lang="zh-CN" altLang="en-US" sz="1800" b="0" i="0" u="none" strike="noStrike" kern="0" cap="none" spc="100" normalizeH="0" baseline="0" noProof="0" dirty="0">
                <a:ln>
                  <a:noFill/>
                </a:ln>
                <a:solidFill>
                  <a:srgbClr val="254FEB"/>
                </a:solidFill>
                <a:uLnTx/>
                <a:uFillTx/>
                <a:latin typeface="思源黑体 Heavy" panose="020B0A00000000000000" pitchFamily="34" charset="-122"/>
                <a:ea typeface="思源黑体 Heavy" panose="020B0A00000000000000" pitchFamily="34" charset="-122"/>
              </a:rPr>
              <a:t>经验因子</a:t>
            </a:r>
            <a:r>
              <a:rPr kumimoji="0" lang="zh-CN" altLang="en-US" sz="1800" b="0" i="0" u="none" strike="noStrike" kern="0" cap="none" spc="100" normalizeH="0" baseline="0" noProof="0" dirty="0">
                <a:ln>
                  <a:noFill/>
                </a:ln>
                <a:uLnTx/>
                <a:uFillTx/>
                <a:latin typeface="思源黑体 Heavy" panose="020B0A00000000000000" pitchFamily="34" charset="-122"/>
                <a:ea typeface="思源黑体 Heavy" panose="020B0A00000000000000" pitchFamily="34" charset="-122"/>
              </a:rPr>
              <a:t>控制额外开销部分计算，可根据情况</a:t>
            </a:r>
            <a:r>
              <a:rPr kumimoji="0" lang="zh-CN" altLang="en-US" sz="1800" b="0" i="0" u="none" strike="noStrike" kern="0" cap="none" spc="100" normalizeH="0" baseline="0" noProof="0" dirty="0">
                <a:ln>
                  <a:noFill/>
                </a:ln>
                <a:solidFill>
                  <a:srgbClr val="254FEB"/>
                </a:solidFill>
                <a:uLnTx/>
                <a:uFillTx/>
                <a:latin typeface="思源黑体 Heavy" panose="020B0A00000000000000" pitchFamily="34" charset="-122"/>
                <a:ea typeface="思源黑体 Heavy" panose="020B0A00000000000000" pitchFamily="34" charset="-122"/>
              </a:rPr>
              <a:t>修改</a:t>
            </a:r>
            <a:r>
              <a:rPr kumimoji="0" lang="zh-CN" altLang="en-US" sz="1800" b="0" i="0" u="none" strike="noStrike" kern="0" cap="none" spc="100" normalizeH="0" baseline="0" noProof="0" dirty="0">
                <a:ln>
                  <a:noFill/>
                </a:ln>
                <a:uLnTx/>
                <a:uFillTx/>
                <a:latin typeface="思源黑体 Heavy" panose="020B0A00000000000000" pitchFamily="34" charset="-122"/>
                <a:ea typeface="思源黑体 Heavy" panose="020B0A00000000000000" pitchFamily="34" charset="-122"/>
              </a:rPr>
              <a:t>（详见说明文档）</a:t>
            </a:r>
          </a:p>
        </p:txBody>
      </p:sp>
    </p:spTree>
    <p:extLst>
      <p:ext uri="{BB962C8B-B14F-4D97-AF65-F5344CB8AC3E}">
        <p14:creationId xmlns:p14="http://schemas.microsoft.com/office/powerpoint/2010/main" val="6654240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528955" y="522605"/>
            <a:ext cx="7624445" cy="491490"/>
          </a:xfrm>
        </p:spPr>
        <p:txBody>
          <a:bodyPr/>
          <a:lstStyle/>
          <a:p>
            <a:r>
              <a:rPr lang="en-US" altLang="zh-CN" dirty="0"/>
              <a:t>3.2 </a:t>
            </a:r>
            <a:r>
              <a:rPr lang="zh-CN" altLang="en-US" dirty="0"/>
              <a:t>难点二：</a:t>
            </a:r>
            <a:r>
              <a:rPr lang="en-US" altLang="zh-CN" dirty="0"/>
              <a:t>SLO</a:t>
            </a:r>
            <a:r>
              <a:rPr lang="zh-CN" altLang="en-US" dirty="0"/>
              <a:t>驱动的性能需求逆向映射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文本框 54">
                <a:extLst>
                  <a:ext uri="{FF2B5EF4-FFF2-40B4-BE49-F238E27FC236}">
                    <a16:creationId xmlns:a16="http://schemas.microsoft.com/office/drawing/2014/main" id="{8549BE2B-51B0-2E17-AB80-32C607C25D98}"/>
                  </a:ext>
                </a:extLst>
              </p:cNvPr>
              <p:cNvSpPr txBox="1"/>
              <p:nvPr/>
            </p:nvSpPr>
            <p:spPr>
              <a:xfrm>
                <a:off x="-547765" y="3020391"/>
                <a:ext cx="6097136" cy="7020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𝑤𝑒𝑖𝑔h𝑡𝑠</m:t>
                          </m:r>
                        </m:sub>
                      </m:sSub>
                      <m:r>
                        <a:rPr lang="en-US" altLang="zh-CN" sz="2000" b="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00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𝑡𝑜𝑡𝑎𝑙</m:t>
                          </m:r>
                        </m:sub>
                      </m:sSub>
                      <m:r>
                        <a:rPr lang="en-US" altLang="zh-CN" sz="2000" b="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altLang="zh-CN" sz="200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𝑤𝑒𝑖𝑔h𝑡</m:t>
                          </m:r>
                        </m:sub>
                      </m:sSub>
                    </m:oMath>
                  </m:oMathPara>
                </a14:m>
                <a:endParaRPr lang="en-US" altLang="zh-CN"/>
              </a:p>
              <a:p>
                <a:endParaRPr lang="zh-CN" altLang="en-US"/>
              </a:p>
            </p:txBody>
          </p:sp>
        </mc:Choice>
        <mc:Fallback xmlns="">
          <p:sp>
            <p:nvSpPr>
              <p:cNvPr id="55" name="文本框 54">
                <a:extLst>
                  <a:ext uri="{FF2B5EF4-FFF2-40B4-BE49-F238E27FC236}">
                    <a16:creationId xmlns:a16="http://schemas.microsoft.com/office/drawing/2014/main" id="{8549BE2B-51B0-2E17-AB80-32C607C25D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47765" y="3020391"/>
                <a:ext cx="6097136" cy="70205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文本框 56">
                <a:extLst>
                  <a:ext uri="{FF2B5EF4-FFF2-40B4-BE49-F238E27FC236}">
                    <a16:creationId xmlns:a16="http://schemas.microsoft.com/office/drawing/2014/main" id="{4DF2DDA1-0372-027E-25EA-C624BB03F66A}"/>
                  </a:ext>
                </a:extLst>
              </p:cNvPr>
              <p:cNvSpPr txBox="1"/>
              <p:nvPr/>
            </p:nvSpPr>
            <p:spPr>
              <a:xfrm>
                <a:off x="-361592" y="3747403"/>
                <a:ext cx="6097136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𝑎𝑐𝑡</m:t>
                          </m:r>
                        </m:sub>
                      </m:sSub>
                      <m:r>
                        <a:rPr lang="en-US" altLang="zh-CN" sz="2000" b="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000" b="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altLang="zh-CN" sz="2000" b="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altLang="zh-CN" sz="2000" b="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altLang="zh-CN" sz="2000" b="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altLang="zh-CN" sz="2000" b="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altLang="zh-CN" sz="2000" b="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𝑎𝑐𝑡</m:t>
                          </m:r>
                        </m:sub>
                      </m:sSub>
                      <m:r>
                        <a:rPr lang="en-US" altLang="zh-CN" sz="2000" b="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𝑎𝑐𝑡</m:t>
                          </m:r>
                        </m:sub>
                      </m:sSub>
                    </m:oMath>
                  </m:oMathPara>
                </a14:m>
                <a:endParaRPr lang="zh-CN" altLang="en-US" sz="1400">
                  <a:latin typeface="思源黑体 Heavy" panose="020B0A00000000000000" pitchFamily="34" charset="-122"/>
                  <a:ea typeface="思源黑体 Heavy" panose="020B0A00000000000000" pitchFamily="34" charset="-122"/>
                </a:endParaRPr>
              </a:p>
            </p:txBody>
          </p:sp>
        </mc:Choice>
        <mc:Fallback xmlns="">
          <p:sp>
            <p:nvSpPr>
              <p:cNvPr id="57" name="文本框 56">
                <a:extLst>
                  <a:ext uri="{FF2B5EF4-FFF2-40B4-BE49-F238E27FC236}">
                    <a16:creationId xmlns:a16="http://schemas.microsoft.com/office/drawing/2014/main" id="{4DF2DDA1-0372-027E-25EA-C624BB03F6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61592" y="3747403"/>
                <a:ext cx="6097136" cy="400110"/>
              </a:xfrm>
              <a:prstGeom prst="rect">
                <a:avLst/>
              </a:prstGeom>
              <a:blipFill>
                <a:blip r:embed="rId4"/>
                <a:stretch>
                  <a:fillRect b="-107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文本框 61">
                <a:extLst>
                  <a:ext uri="{FF2B5EF4-FFF2-40B4-BE49-F238E27FC236}">
                    <a16:creationId xmlns:a16="http://schemas.microsoft.com/office/drawing/2014/main" id="{567D4B94-2675-202F-3AD1-E89ECBAA0B13}"/>
                  </a:ext>
                </a:extLst>
              </p:cNvPr>
              <p:cNvSpPr txBox="1"/>
              <p:nvPr/>
            </p:nvSpPr>
            <p:spPr>
              <a:xfrm>
                <a:off x="-242964" y="5737903"/>
                <a:ext cx="6524896" cy="4103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zh-CN" altLang="en-US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𝑎𝑐𝑡</m:t>
                          </m:r>
                          <m:r>
                            <m:rPr>
                              <m:lit/>
                            </m:rPr>
                            <a:rPr lang="zh-CN" alt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zh-CN" alt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𝑙𝑙𝑚</m:t>
                          </m:r>
                        </m:sub>
                      </m:sSub>
                      <m:r>
                        <a:rPr lang="zh-CN" altLang="en-US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zh-CN" altLang="en-US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zh-CN" alt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zh-CN" alt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𝑡𝑒𝑥𝑡</m:t>
                          </m:r>
                        </m:sub>
                      </m:sSub>
                      <m:r>
                        <a:rPr lang="zh-CN" altLang="en-US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zh-CN" altLang="en-US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zh-CN" altLang="en-US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zh-CN" alt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zh-CN" alt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𝑙𝑙𝑚</m:t>
                          </m:r>
                        </m:sub>
                      </m:sSub>
                      <m:r>
                        <a:rPr lang="zh-CN" altLang="en-US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zh-CN" alt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zh-CN" alt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𝑎𝑐𝑡</m:t>
                          </m:r>
                        </m:sub>
                      </m:sSub>
                    </m:oMath>
                  </m:oMathPara>
                </a14:m>
                <a:endParaRPr lang="zh-CN" altLang="en-US" sz="2000">
                  <a:latin typeface="思源黑体 Heavy" panose="020B0A00000000000000" pitchFamily="34" charset="-122"/>
                  <a:ea typeface="思源黑体 Heavy" panose="020B0A00000000000000" pitchFamily="34" charset="-122"/>
                </a:endParaRPr>
              </a:p>
            </p:txBody>
          </p:sp>
        </mc:Choice>
        <mc:Fallback xmlns="">
          <p:sp>
            <p:nvSpPr>
              <p:cNvPr id="62" name="文本框 61">
                <a:extLst>
                  <a:ext uri="{FF2B5EF4-FFF2-40B4-BE49-F238E27FC236}">
                    <a16:creationId xmlns:a16="http://schemas.microsoft.com/office/drawing/2014/main" id="{567D4B94-2675-202F-3AD1-E89ECBAA0B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42964" y="5737903"/>
                <a:ext cx="6524896" cy="410305"/>
              </a:xfrm>
              <a:prstGeom prst="rect">
                <a:avLst/>
              </a:prstGeom>
              <a:blipFill>
                <a:blip r:embed="rId5"/>
                <a:stretch>
                  <a:fillRect b="-735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B90781EA-40DE-1D53-67FD-B18F3F9ED169}"/>
              </a:ext>
            </a:extLst>
          </p:cNvPr>
          <p:cNvSpPr/>
          <p:nvPr/>
        </p:nvSpPr>
        <p:spPr>
          <a:xfrm>
            <a:off x="751471" y="1504053"/>
            <a:ext cx="5021495" cy="4600710"/>
          </a:xfrm>
          <a:prstGeom prst="roundRect">
            <a:avLst>
              <a:gd name="adj" fmla="val 4683"/>
            </a:avLst>
          </a:prstGeom>
          <a:gradFill flip="none" rotWithShape="1">
            <a:gsLst>
              <a:gs pos="0">
                <a:srgbClr val="00256E">
                  <a:lumMod val="100000"/>
                </a:srgbClr>
              </a:gs>
              <a:gs pos="100000">
                <a:srgbClr val="0A34BA">
                  <a:lumMod val="100000"/>
                </a:srgbClr>
              </a:gs>
            </a:gsLst>
            <a:lin ang="2700000" scaled="1"/>
            <a:tileRect/>
          </a:gradFill>
          <a:ln w="19050" cap="flat" cmpd="sng" algn="ctr">
            <a:noFill/>
            <a:prstDash val="solid"/>
            <a:miter lim="800000"/>
          </a:ln>
          <a:effectLst>
            <a:reflection blurRad="25400" stA="19000" endPos="9000" dir="5400000" sy="-100000" algn="bl" rotWithShape="0"/>
          </a:effectLst>
        </p:spPr>
        <p:txBody>
          <a:bodyPr rtlCol="0" anchor="ctr"/>
          <a:lstStyle/>
          <a:p>
            <a:pPr algn="ctr">
              <a:defRPr/>
            </a:pPr>
            <a:endParaRPr lang="zh-CN" altLang="en-US" kern="0">
              <a:solidFill>
                <a:prstClr val="white"/>
              </a:solidFill>
              <a:latin typeface="思源黑体 Heavy" panose="020B0A00000000000000" pitchFamily="34" charset="-122"/>
              <a:ea typeface="思源黑体 Heavy" panose="020B0A00000000000000" pitchFamily="34" charset="-122"/>
            </a:endParaRP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CB379045-E34A-7D1A-B32C-82B66C568E98}"/>
              </a:ext>
            </a:extLst>
          </p:cNvPr>
          <p:cNvSpPr/>
          <p:nvPr/>
        </p:nvSpPr>
        <p:spPr>
          <a:xfrm>
            <a:off x="5986404" y="1504054"/>
            <a:ext cx="5544897" cy="4600709"/>
          </a:xfrm>
          <a:prstGeom prst="roundRect">
            <a:avLst>
              <a:gd name="adj" fmla="val 4683"/>
            </a:avLst>
          </a:prstGeom>
          <a:gradFill flip="none" rotWithShape="1">
            <a:gsLst>
              <a:gs pos="0">
                <a:srgbClr val="FF9900"/>
              </a:gs>
              <a:gs pos="100000">
                <a:srgbClr val="FFCC99"/>
              </a:gs>
            </a:gsLst>
            <a:lin ang="2700000" scaled="1"/>
            <a:tileRect/>
          </a:gradFill>
          <a:ln w="19050" cap="flat" cmpd="sng" algn="ctr">
            <a:noFill/>
            <a:prstDash val="solid"/>
            <a:miter lim="800000"/>
          </a:ln>
          <a:effectLst>
            <a:reflection blurRad="25400" stA="19000" endPos="9000" dir="5400000" sy="-100000" algn="bl" rotWithShape="0"/>
          </a:effectLst>
        </p:spPr>
        <p:txBody>
          <a:bodyPr rtlCol="0" anchor="ctr"/>
          <a:lstStyle/>
          <a:p>
            <a:pPr algn="ctr">
              <a:defRPr/>
            </a:pPr>
            <a:endParaRPr lang="zh-CN" altLang="en-US" kern="0">
              <a:solidFill>
                <a:prstClr val="white"/>
              </a:solidFill>
              <a:latin typeface="思源黑体 Heavy" panose="020B0A00000000000000" pitchFamily="34" charset="-122"/>
              <a:ea typeface="思源黑体 Heavy" panose="020B0A00000000000000" pitchFamily="34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D974BA27-052A-39B9-9A2F-612A8D1171EF}"/>
              </a:ext>
            </a:extLst>
          </p:cNvPr>
          <p:cNvSpPr txBox="1"/>
          <p:nvPr/>
        </p:nvSpPr>
        <p:spPr>
          <a:xfrm>
            <a:off x="876273" y="1652402"/>
            <a:ext cx="330961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2800" b="1">
                <a:solidFill>
                  <a:srgbClr val="FFCD69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Prefill </a:t>
            </a:r>
            <a:r>
              <a:rPr lang="zh-CN" altLang="en-US" sz="2800" b="1">
                <a:solidFill>
                  <a:srgbClr val="FFCD69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算力需求</a:t>
            </a:r>
            <a:endParaRPr lang="zh-CN" altLang="en-US" sz="2800" b="1" dirty="0">
              <a:solidFill>
                <a:srgbClr val="FFCD69"/>
              </a:solidFill>
              <a:latin typeface="思源黑体 Heavy" panose="020B0A00000000000000" pitchFamily="34" charset="-122"/>
              <a:ea typeface="思源黑体 Heavy" panose="020B0A00000000000000" pitchFamily="34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387BDD74-0A5D-785A-CDF8-1DC1F7CBB2AF}"/>
              </a:ext>
            </a:extLst>
          </p:cNvPr>
          <p:cNvSpPr txBox="1"/>
          <p:nvPr/>
        </p:nvSpPr>
        <p:spPr>
          <a:xfrm>
            <a:off x="6228466" y="1652402"/>
            <a:ext cx="319185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2800" b="1">
                <a:solidFill>
                  <a:srgbClr val="3863FF">
                    <a:lumMod val="50000"/>
                  </a:srgbClr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Decode </a:t>
            </a:r>
            <a:r>
              <a:rPr lang="zh-CN" altLang="en-US" sz="2800" b="1">
                <a:solidFill>
                  <a:srgbClr val="3863FF">
                    <a:lumMod val="50000"/>
                  </a:srgbClr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算力需求</a:t>
            </a:r>
            <a:endParaRPr lang="zh-CN" altLang="en-US" sz="2800" b="1" dirty="0">
              <a:solidFill>
                <a:srgbClr val="3863FF">
                  <a:lumMod val="50000"/>
                </a:srgbClr>
              </a:solidFill>
              <a:latin typeface="思源黑体 Heavy" panose="020B0A00000000000000" pitchFamily="34" charset="-122"/>
              <a:ea typeface="思源黑体 Heavy" panose="020B0A00000000000000" pitchFamily="34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1A861851-A6E5-36F1-6210-963127B69177}"/>
              </a:ext>
            </a:extLst>
          </p:cNvPr>
          <p:cNvSpPr txBox="1"/>
          <p:nvPr/>
        </p:nvSpPr>
        <p:spPr>
          <a:xfrm>
            <a:off x="1153766" y="4528494"/>
            <a:ext cx="10291015" cy="1192094"/>
          </a:xfrm>
          <a:prstGeom prst="roundRect">
            <a:avLst>
              <a:gd name="adj" fmla="val 24769"/>
            </a:avLst>
          </a:prstGeom>
          <a:gradFill flip="none" rotWithShape="1">
            <a:gsLst>
              <a:gs pos="0">
                <a:srgbClr val="6C6FFF"/>
              </a:gs>
              <a:gs pos="100000">
                <a:srgbClr val="3863FF"/>
              </a:gs>
            </a:gsLst>
            <a:lin ang="5400000" scaled="1"/>
            <a:tileRect/>
          </a:gra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0" vert="horz" wrap="square" lIns="527941" tIns="27940" rIns="472060" bIns="27940" numCol="1" spcCol="1270" anchor="ctr" anchorCtr="0">
            <a:noAutofit/>
          </a:bodyPr>
          <a:lstStyle>
            <a:defPPr>
              <a:defRPr lang="zh-CN"/>
            </a:defPPr>
            <a:lvl1pPr algn="ctr" defTabSz="195575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 sz="4400">
                <a:solidFill>
                  <a:schemeClr val="lt1"/>
                </a:solidFill>
                <a:cs typeface="+mn-ea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ctr" defTabSz="1955751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黑体 Heavy" panose="020B0A00000000000000" pitchFamily="34" charset="-122"/>
              <a:ea typeface="思源黑体 Heavy" panose="020B0A00000000000000" pitchFamily="34" charset="-122"/>
              <a:sym typeface="+mn-lt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8F42A84F-676B-5E06-19F6-F8C08720A6BF}"/>
              </a:ext>
            </a:extLst>
          </p:cNvPr>
          <p:cNvSpPr txBox="1"/>
          <p:nvPr/>
        </p:nvSpPr>
        <p:spPr>
          <a:xfrm>
            <a:off x="1333254" y="4730538"/>
            <a:ext cx="9860481" cy="777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dirty="0">
                <a:solidFill>
                  <a:srgbClr val="FFFFFF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所需算力 </a:t>
            </a:r>
            <a:r>
              <a:rPr lang="en-US" altLang="zh-CN" dirty="0">
                <a:solidFill>
                  <a:srgbClr val="FFFFFF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= max(Prefill</a:t>
            </a:r>
            <a:r>
              <a:rPr lang="zh-CN" altLang="en-US" dirty="0">
                <a:solidFill>
                  <a:srgbClr val="FFFFFF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阶段需求</a:t>
            </a:r>
            <a:r>
              <a:rPr lang="en-US" altLang="zh-CN" dirty="0">
                <a:solidFill>
                  <a:srgbClr val="FFFFFF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, Decode</a:t>
            </a:r>
            <a:r>
              <a:rPr lang="zh-CN" altLang="en-US" dirty="0">
                <a:solidFill>
                  <a:srgbClr val="FFFFFF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阶段需求</a:t>
            </a:r>
            <a:r>
              <a:rPr lang="en-US" altLang="zh-CN" dirty="0">
                <a:solidFill>
                  <a:srgbClr val="FFFFFF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) × </a:t>
            </a:r>
            <a:r>
              <a:rPr lang="zh-CN" altLang="en-US" dirty="0">
                <a:solidFill>
                  <a:srgbClr val="FFFFFF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量化精度系数 </a:t>
            </a:r>
            <a:r>
              <a:rPr lang="en-US" altLang="zh-CN" dirty="0">
                <a:solidFill>
                  <a:srgbClr val="FFFFFF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× </a:t>
            </a:r>
            <a:r>
              <a:rPr lang="zh-CN" altLang="en-US" dirty="0">
                <a:solidFill>
                  <a:srgbClr val="FFFFFF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批处理效率 </a:t>
            </a:r>
            <a:r>
              <a:rPr lang="en-US" altLang="zh-CN" dirty="0">
                <a:solidFill>
                  <a:srgbClr val="FFFFFF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× </a:t>
            </a:r>
            <a:r>
              <a:rPr lang="zh-CN" altLang="en-US" dirty="0">
                <a:solidFill>
                  <a:srgbClr val="FFFFFF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校准因子</a:t>
            </a:r>
            <a:endParaRPr lang="en-US" altLang="zh-CN" dirty="0">
              <a:solidFill>
                <a:srgbClr val="FFFFFF"/>
              </a:solidFill>
              <a:latin typeface="思源黑体 Medium" panose="020B0600000000000000" pitchFamily="34" charset="-122"/>
              <a:ea typeface="思源黑体 Medium" panose="020B0600000000000000" pitchFamily="34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dirty="0">
                <a:solidFill>
                  <a:srgbClr val="FFFFFF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算力限制显卡数 </a:t>
            </a:r>
            <a:r>
              <a:rPr lang="en-US" altLang="zh-CN" dirty="0">
                <a:solidFill>
                  <a:srgbClr val="FFFFFF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= ⌈</a:t>
            </a:r>
            <a:r>
              <a:rPr lang="zh-CN" altLang="en-US" dirty="0">
                <a:solidFill>
                  <a:srgbClr val="FFFFFF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所需算力 </a:t>
            </a:r>
            <a:r>
              <a:rPr lang="en-US" altLang="zh-CN" dirty="0">
                <a:solidFill>
                  <a:srgbClr val="FFFFFF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/ (</a:t>
            </a:r>
            <a:r>
              <a:rPr lang="zh-CN" altLang="en-US" dirty="0">
                <a:solidFill>
                  <a:srgbClr val="FFFFFF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单卡算力 </a:t>
            </a:r>
            <a:r>
              <a:rPr lang="en-US" altLang="zh-CN" dirty="0">
                <a:solidFill>
                  <a:srgbClr val="FFFFFF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× </a:t>
            </a:r>
            <a:r>
              <a:rPr lang="en-US" altLang="zh-CN" dirty="0">
                <a:solidFill>
                  <a:srgbClr val="FFD701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GPU</a:t>
            </a:r>
            <a:r>
              <a:rPr lang="zh-CN" altLang="en-US" dirty="0">
                <a:solidFill>
                  <a:srgbClr val="FFD701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利用率</a:t>
            </a:r>
            <a:r>
              <a:rPr lang="en-US" altLang="zh-CN" dirty="0">
                <a:solidFill>
                  <a:srgbClr val="FFFFFF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)⌉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6BE5F078-9A5E-840F-81AC-AB5BEE9681DC}"/>
                  </a:ext>
                </a:extLst>
              </p:cNvPr>
              <p:cNvSpPr txBox="1"/>
              <p:nvPr/>
            </p:nvSpPr>
            <p:spPr>
              <a:xfrm>
                <a:off x="876273" y="2420177"/>
                <a:ext cx="4206898" cy="6280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b="1" i="1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en-US" b="1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b="1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𝑭</m:t>
                              </m:r>
                            </m:e>
                            <m:sub>
                              <m:r>
                                <a:rPr lang="zh-CN" altLang="en-US" b="1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𝒃𝒂𝒔𝒆</m:t>
                              </m:r>
                            </m:sub>
                          </m:sSub>
                          <m:r>
                            <a:rPr lang="zh-CN" altLang="en-US" b="1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zh-CN" altLang="en-US" b="1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b="1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zh-CN" altLang="en-US" b="1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  <m:r>
                            <a:rPr lang="zh-CN" altLang="en-US" b="1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zh-CN" altLang="en-US" b="1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b="1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𝑳</m:t>
                              </m:r>
                            </m:e>
                            <m:sub>
                              <m:r>
                                <a:rPr lang="zh-CN" altLang="en-US" b="1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𝒊𝒏</m:t>
                              </m:r>
                            </m:sub>
                          </m:sSub>
                          <m:r>
                            <a:rPr lang="zh-CN" altLang="en-US" b="1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zh-CN" altLang="en-US" b="1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b="1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𝑷</m:t>
                              </m:r>
                            </m:e>
                            <m:sub>
                              <m:r>
                                <a:rPr lang="zh-CN" altLang="en-US" b="1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𝒕𝒐𝒕𝒂𝒍</m:t>
                              </m:r>
                            </m:sub>
                          </m:sSub>
                          <m:r>
                            <a:rPr lang="zh-CN" altLang="en-US" b="1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d>
                            <m:dPr>
                              <m:ctrlPr>
                                <a:rPr lang="zh-CN" altLang="en-US" b="1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b="1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m:rPr>
                                  <m:lit/>
                                </m:rPr>
                                <a:rPr lang="zh-CN" altLang="en-US" b="1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sSub>
                                <m:sSubPr>
                                  <m:ctrlPr>
                                    <a:rPr lang="zh-CN" altLang="en-US" b="1" i="1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b="1" i="1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𝑬</m:t>
                                  </m:r>
                                </m:e>
                                <m:sub>
                                  <m:r>
                                    <a:rPr lang="zh-CN" altLang="en-US" b="1" i="1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</a:rPr>
                                    <m:t>𝒂𝒕𝒕𝒏</m:t>
                                  </m:r>
                                </m:sub>
                              </m:sSub>
                            </m:e>
                          </m:d>
                          <m:r>
                            <a:rPr lang="zh-CN" altLang="en-US" b="1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zh-CN" altLang="en-US" b="1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𝑩</m:t>
                          </m:r>
                        </m:num>
                        <m:den>
                          <m:r>
                            <a:rPr lang="zh-CN" altLang="en-US" b="1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𝑻𝑻𝑭𝑻</m:t>
                          </m:r>
                        </m:den>
                      </m:f>
                    </m:oMath>
                  </m:oMathPara>
                </a14:m>
                <a:endParaRPr lang="zh-CN" altLang="en-US" b="1">
                  <a:solidFill>
                    <a:srgbClr val="000000"/>
                  </a:solidFill>
                  <a:latin typeface="思源黑体 Heavy" panose="020B0A00000000000000" pitchFamily="34" charset="-122"/>
                  <a:ea typeface="思源黑体 Heavy" panose="020B0A00000000000000" pitchFamily="34" charset="-122"/>
                </a:endParaRPr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6BE5F078-9A5E-840F-81AC-AB5BEE9681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273" y="2420177"/>
                <a:ext cx="4206898" cy="628057"/>
              </a:xfrm>
              <a:prstGeom prst="rect">
                <a:avLst/>
              </a:prstGeom>
              <a:blipFill>
                <a:blip r:embed="rId6"/>
                <a:stretch>
                  <a:fillRect r="-92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AF6DDB73-D98E-1BBB-B5A6-402584597046}"/>
                  </a:ext>
                </a:extLst>
              </p:cNvPr>
              <p:cNvSpPr txBox="1"/>
              <p:nvPr/>
            </p:nvSpPr>
            <p:spPr>
              <a:xfrm>
                <a:off x="6228466" y="2420177"/>
                <a:ext cx="4302599" cy="67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𝑭</m:t>
                              </m:r>
                            </m:e>
                            <m:sub>
                              <m:r>
                                <a:rPr lang="en-US" altLang="zh-CN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𝒃𝒂𝒔𝒆</m:t>
                              </m:r>
                            </m:sub>
                          </m:sSub>
                          <m:r>
                            <a:rPr lang="en-US" altLang="zh-CN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altLang="zh-CN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en-US" altLang="zh-CN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  <m:r>
                            <a:rPr lang="en-US" altLang="zh-CN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altLang="zh-CN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𝑳</m:t>
                              </m:r>
                            </m:e>
                            <m:sub>
                              <m:r>
                                <a:rPr lang="en-US" altLang="zh-CN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𝒔𝒆𝒒</m:t>
                              </m:r>
                            </m:sub>
                          </m:sSub>
                          <m:r>
                            <a:rPr lang="en-US" altLang="zh-CN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altLang="zh-CN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𝑷</m:t>
                              </m:r>
                            </m:e>
                            <m:sub>
                              <m:r>
                                <a:rPr lang="en-US" altLang="zh-CN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𝒕𝒐𝒕𝒂𝒍</m:t>
                              </m:r>
                            </m:sub>
                          </m:sSub>
                          <m:r>
                            <a:rPr lang="en-US" altLang="zh-CN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altLang="zh-CN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𝑭</m:t>
                              </m:r>
                            </m:e>
                            <m:sub>
                              <m:r>
                                <a:rPr lang="en-US" altLang="zh-CN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𝒂𝒕𝒕𝒏</m:t>
                              </m:r>
                            </m:sub>
                          </m:sSub>
                          <m:r>
                            <a:rPr lang="en-US" altLang="zh-CN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altLang="zh-CN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𝑭</m:t>
                              </m:r>
                            </m:e>
                            <m:sub>
                              <m:r>
                                <a:rPr lang="en-US" altLang="zh-CN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𝒌𝒗</m:t>
                              </m:r>
                            </m:sub>
                          </m:sSub>
                          <m:r>
                            <a:rPr lang="en-US" altLang="zh-CN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altLang="zh-CN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𝑩</m:t>
                          </m:r>
                        </m:num>
                        <m:den>
                          <m:r>
                            <a:rPr lang="en-US" altLang="zh-CN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𝑻𝑷𝑶𝑻</m:t>
                          </m:r>
                          <m:r>
                            <a:rPr lang="en-US" altLang="zh-CN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altLang="zh-CN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𝑵</m:t>
                              </m:r>
                            </m:e>
                            <m:sub>
                              <m:r>
                                <a:rPr lang="en-US" altLang="zh-CN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𝒕𝒐𝒌𝒆𝒏𝒔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CN" altLang="en-US" sz="1200" b="1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Heavy" panose="020B0A00000000000000" pitchFamily="34" charset="-122"/>
                  <a:ea typeface="思源黑体 Heavy" panose="020B0A00000000000000" pitchFamily="34" charset="-122"/>
                </a:endParaRPr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AF6DDB73-D98E-1BBB-B5A6-4025845970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8466" y="2420177"/>
                <a:ext cx="4302599" cy="670055"/>
              </a:xfrm>
              <a:prstGeom prst="rect">
                <a:avLst/>
              </a:prstGeom>
              <a:blipFill>
                <a:blip r:embed="rId7"/>
                <a:stretch>
                  <a:fillRect r="-134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文本框 21">
            <a:extLst>
              <a:ext uri="{FF2B5EF4-FFF2-40B4-BE49-F238E27FC236}">
                <a16:creationId xmlns:a16="http://schemas.microsoft.com/office/drawing/2014/main" id="{A006E9B1-234D-4C4D-3516-869573A8781E}"/>
              </a:ext>
            </a:extLst>
          </p:cNvPr>
          <p:cNvSpPr txBox="1"/>
          <p:nvPr/>
        </p:nvSpPr>
        <p:spPr>
          <a:xfrm>
            <a:off x="979164" y="3308987"/>
            <a:ext cx="4001115" cy="777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l"/>
            </a:pPr>
            <a:r>
              <a:rPr lang="en-US" altLang="zh-CN">
                <a:solidFill>
                  <a:srgbClr val="FFFFFF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Prefill </a:t>
            </a:r>
            <a:r>
              <a:rPr lang="zh-CN" altLang="en-US">
                <a:solidFill>
                  <a:srgbClr val="FFFFFF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阶段需要一次性大量计算</a:t>
            </a:r>
            <a:endParaRPr lang="en-US" altLang="zh-CN">
              <a:solidFill>
                <a:srgbClr val="FFFFFF"/>
              </a:solidFill>
              <a:latin typeface="思源黑体 Medium" panose="020B0600000000000000" pitchFamily="34" charset="-122"/>
              <a:ea typeface="思源黑体 Medium" panose="020B0600000000000000" pitchFamily="34" charset="-122"/>
            </a:endParaRP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l"/>
            </a:pPr>
            <a:r>
              <a:rPr lang="zh-CN" altLang="en-US">
                <a:solidFill>
                  <a:srgbClr val="FFFFFF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更看重加速卡的算力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4FBFBC2E-946C-C6DC-748E-A2F1393D0B28}"/>
              </a:ext>
            </a:extLst>
          </p:cNvPr>
          <p:cNvSpPr txBox="1"/>
          <p:nvPr/>
        </p:nvSpPr>
        <p:spPr>
          <a:xfrm>
            <a:off x="6228466" y="3342997"/>
            <a:ext cx="4001115" cy="7732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l"/>
            </a:pPr>
            <a:r>
              <a:rPr lang="en-US" altLang="zh-CN">
                <a:solidFill>
                  <a:srgbClr val="000000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Decode </a:t>
            </a:r>
            <a:r>
              <a:rPr lang="zh-CN" altLang="en-US">
                <a:solidFill>
                  <a:srgbClr val="000000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阶段需要多次的访存操作</a:t>
            </a:r>
            <a:endParaRPr lang="en-US" altLang="zh-CN">
              <a:solidFill>
                <a:srgbClr val="000000"/>
              </a:solidFill>
              <a:latin typeface="思源黑体 Medium" panose="020B0600000000000000" pitchFamily="34" charset="-122"/>
              <a:ea typeface="思源黑体 Medium" panose="020B0600000000000000" pitchFamily="34" charset="-122"/>
            </a:endParaRP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l"/>
            </a:pPr>
            <a:r>
              <a:rPr lang="zh-CN" altLang="en-US">
                <a:solidFill>
                  <a:srgbClr val="000000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更看重加速卡显存带宽</a:t>
            </a:r>
          </a:p>
        </p:txBody>
      </p:sp>
    </p:spTree>
    <p:extLst>
      <p:ext uri="{BB962C8B-B14F-4D97-AF65-F5344CB8AC3E}">
        <p14:creationId xmlns:p14="http://schemas.microsoft.com/office/powerpoint/2010/main" val="1932246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528955" y="522605"/>
            <a:ext cx="7624445" cy="491490"/>
          </a:xfrm>
        </p:spPr>
        <p:txBody>
          <a:bodyPr/>
          <a:lstStyle/>
          <a:p>
            <a:r>
              <a:rPr lang="en-US" altLang="zh-CN" dirty="0"/>
              <a:t>3.3 </a:t>
            </a:r>
            <a:r>
              <a:rPr lang="zh-CN" altLang="en-US" dirty="0"/>
              <a:t>难点三：构建异构硬件的真实性能标尺</a:t>
            </a:r>
          </a:p>
        </p:txBody>
      </p:sp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5A945B42-8CFC-D776-DA15-502325DBD378}"/>
              </a:ext>
            </a:extLst>
          </p:cNvPr>
          <p:cNvSpPr/>
          <p:nvPr/>
        </p:nvSpPr>
        <p:spPr>
          <a:xfrm>
            <a:off x="636343" y="2006708"/>
            <a:ext cx="5854421" cy="1986494"/>
          </a:xfrm>
          <a:prstGeom prst="roundRect">
            <a:avLst>
              <a:gd name="adj" fmla="val 4683"/>
            </a:avLst>
          </a:prstGeom>
          <a:gradFill flip="none" rotWithShape="1">
            <a:gsLst>
              <a:gs pos="0">
                <a:srgbClr val="00256E">
                  <a:lumMod val="100000"/>
                </a:srgbClr>
              </a:gs>
              <a:gs pos="100000">
                <a:srgbClr val="0A34BA">
                  <a:lumMod val="100000"/>
                </a:srgbClr>
              </a:gs>
            </a:gsLst>
            <a:lin ang="2700000" scaled="1"/>
            <a:tileRect/>
          </a:gradFill>
          <a:ln w="19050" cap="flat" cmpd="sng" algn="ctr">
            <a:noFill/>
            <a:prstDash val="solid"/>
            <a:miter lim="800000"/>
          </a:ln>
          <a:effectLst>
            <a:reflection blurRad="25400" stA="19000" endPos="9000" dir="5400000" sy="-100000" algn="bl" rotWithShape="0"/>
          </a:effectLst>
        </p:spPr>
        <p:txBody>
          <a:bodyPr rtlCol="0" anchor="ctr"/>
          <a:lstStyle/>
          <a:p>
            <a:pPr algn="ctr">
              <a:defRPr/>
            </a:pPr>
            <a:endParaRPr lang="zh-CN" altLang="en-US" kern="0">
              <a:solidFill>
                <a:prstClr val="white"/>
              </a:solidFill>
              <a:latin typeface="思源黑体 Heavy" panose="020B0A00000000000000" pitchFamily="34" charset="-122"/>
              <a:ea typeface="思源黑体 Heavy" panose="020B0A00000000000000" pitchFamily="34" charset="-122"/>
            </a:endParaRPr>
          </a:p>
        </p:txBody>
      </p:sp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285F5A1F-D167-56D4-2C1F-73053BC1EEF3}"/>
              </a:ext>
            </a:extLst>
          </p:cNvPr>
          <p:cNvSpPr/>
          <p:nvPr/>
        </p:nvSpPr>
        <p:spPr>
          <a:xfrm>
            <a:off x="636343" y="4163418"/>
            <a:ext cx="5854421" cy="2198373"/>
          </a:xfrm>
          <a:prstGeom prst="roundRect">
            <a:avLst>
              <a:gd name="adj" fmla="val 4683"/>
            </a:avLst>
          </a:prstGeom>
          <a:gradFill flip="none" rotWithShape="1">
            <a:gsLst>
              <a:gs pos="0">
                <a:srgbClr val="FF9900"/>
              </a:gs>
              <a:gs pos="100000">
                <a:srgbClr val="FFCC99"/>
              </a:gs>
            </a:gsLst>
            <a:lin ang="2700000" scaled="1"/>
            <a:tileRect/>
          </a:gradFill>
          <a:ln w="19050" cap="flat" cmpd="sng" algn="ctr">
            <a:noFill/>
            <a:prstDash val="solid"/>
            <a:miter lim="800000"/>
          </a:ln>
          <a:effectLst>
            <a:reflection blurRad="25400" stA="19000" endPos="9000" dir="5400000" sy="-100000" algn="bl" rotWithShape="0"/>
          </a:effectLst>
        </p:spPr>
        <p:txBody>
          <a:bodyPr rtlCol="0" anchor="ctr"/>
          <a:lstStyle/>
          <a:p>
            <a:pPr algn="ctr">
              <a:defRPr/>
            </a:pPr>
            <a:endParaRPr lang="zh-CN" altLang="en-US" kern="0">
              <a:solidFill>
                <a:prstClr val="white"/>
              </a:solidFill>
              <a:latin typeface="思源黑体 Heavy" panose="020B0A00000000000000" pitchFamily="34" charset="-122"/>
              <a:ea typeface="思源黑体 Heavy" panose="020B0A00000000000000" pitchFamily="34" charset="-122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5ADF58A0-2E6D-4B9B-94A4-F1165A0A5E6E}"/>
              </a:ext>
            </a:extLst>
          </p:cNvPr>
          <p:cNvSpPr txBox="1"/>
          <p:nvPr/>
        </p:nvSpPr>
        <p:spPr>
          <a:xfrm>
            <a:off x="742021" y="2151036"/>
            <a:ext cx="33096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2000" b="1">
                <a:solidFill>
                  <a:srgbClr val="FFCD69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⚡算力测试</a:t>
            </a:r>
            <a:endParaRPr lang="zh-CN" altLang="en-US" sz="2000" b="1" dirty="0">
              <a:solidFill>
                <a:srgbClr val="FFCD69"/>
              </a:solidFill>
              <a:latin typeface="思源黑体 Heavy" panose="020B0A00000000000000" pitchFamily="34" charset="-122"/>
              <a:ea typeface="思源黑体 Heavy" panose="020B0A00000000000000" pitchFamily="34" charset="-122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82054610-1774-6E31-C3B5-68FEF8AC81DD}"/>
              </a:ext>
            </a:extLst>
          </p:cNvPr>
          <p:cNvSpPr txBox="1"/>
          <p:nvPr/>
        </p:nvSpPr>
        <p:spPr>
          <a:xfrm>
            <a:off x="800900" y="4359940"/>
            <a:ext cx="319185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2000" b="1">
                <a:solidFill>
                  <a:srgbClr val="3863FF">
                    <a:lumMod val="50000"/>
                  </a:srgbClr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⚙ 访存测试</a:t>
            </a:r>
            <a:endParaRPr lang="zh-CN" altLang="en-US" sz="2000" b="1" dirty="0">
              <a:solidFill>
                <a:srgbClr val="3863FF">
                  <a:lumMod val="50000"/>
                </a:srgbClr>
              </a:solidFill>
              <a:latin typeface="思源黑体 Heavy" panose="020B0A00000000000000" pitchFamily="34" charset="-122"/>
              <a:ea typeface="思源黑体 Heavy" panose="020B0A00000000000000" pitchFamily="34" charset="-122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498894BA-BE53-71BE-B931-3247D288856C}"/>
              </a:ext>
            </a:extLst>
          </p:cNvPr>
          <p:cNvSpPr txBox="1"/>
          <p:nvPr/>
        </p:nvSpPr>
        <p:spPr>
          <a:xfrm>
            <a:off x="800900" y="2622648"/>
            <a:ext cx="5530050" cy="1461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FFFFFF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选取 </a:t>
            </a:r>
            <a:r>
              <a:rPr lang="en-US" altLang="zh-CN" dirty="0">
                <a:solidFill>
                  <a:srgbClr val="6C6FFF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GEMM</a:t>
            </a:r>
            <a:r>
              <a:rPr lang="zh-CN" altLang="en-US" dirty="0">
                <a:solidFill>
                  <a:srgbClr val="FFFFFF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（通用矩阵乘）计算密集型算子测试</a:t>
            </a:r>
            <a:endParaRPr lang="en-US" altLang="zh-CN" dirty="0">
              <a:solidFill>
                <a:srgbClr val="FFFFFF"/>
              </a:solidFill>
              <a:latin typeface="思源黑体 Medium" panose="020B0600000000000000" pitchFamily="34" charset="-122"/>
              <a:ea typeface="思源黑体 Medium" panose="020B0600000000000000" pitchFamily="34" charset="-122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FFFFFF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利用 </a:t>
            </a:r>
            <a:r>
              <a:rPr lang="en-US" altLang="zh-CN" dirty="0" err="1">
                <a:solidFill>
                  <a:srgbClr val="FFFFFF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Pytorch</a:t>
            </a:r>
            <a:r>
              <a:rPr lang="en-US" altLang="zh-CN" dirty="0">
                <a:solidFill>
                  <a:srgbClr val="FFFFFF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 Profiler </a:t>
            </a:r>
            <a:r>
              <a:rPr lang="zh-CN" altLang="en-US" dirty="0">
                <a:solidFill>
                  <a:srgbClr val="FFFFFF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提取大模型矩阵乘</a:t>
            </a:r>
            <a:r>
              <a:rPr lang="zh-CN" altLang="en-US" dirty="0">
                <a:solidFill>
                  <a:srgbClr val="6C6FFF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常见尺寸</a:t>
            </a:r>
            <a:endParaRPr lang="en-US" altLang="zh-CN" dirty="0">
              <a:solidFill>
                <a:srgbClr val="6C6FFF"/>
              </a:solidFill>
              <a:latin typeface="思源黑体 Medium" panose="020B0600000000000000" pitchFamily="34" charset="-122"/>
              <a:ea typeface="思源黑体 Medium" panose="020B0600000000000000" pitchFamily="34" charset="-122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FFFFFF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保证大模型实际运行的算力</a:t>
            </a:r>
            <a:r>
              <a:rPr lang="zh-CN" altLang="en-US" dirty="0">
                <a:solidFill>
                  <a:srgbClr val="6C6FFF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下限</a:t>
            </a:r>
            <a:endParaRPr lang="en-US" altLang="zh-CN" dirty="0">
              <a:solidFill>
                <a:srgbClr val="6C6FFF"/>
              </a:solidFill>
              <a:latin typeface="思源黑体 Medium" panose="020B0600000000000000" pitchFamily="34" charset="-122"/>
              <a:ea typeface="思源黑体 Medium" panose="020B0600000000000000" pitchFamily="34" charset="-122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zh-CN" altLang="en-US" sz="1600" dirty="0">
              <a:solidFill>
                <a:srgbClr val="FFFFFF"/>
              </a:solidFill>
              <a:latin typeface="思源黑体 Medium" panose="020B0600000000000000" pitchFamily="34" charset="-122"/>
              <a:ea typeface="思源黑体 Medium" panose="020B0600000000000000" pitchFamily="34" charset="-122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F265721B-CD6C-FC38-313A-3F34579ABF5C}"/>
              </a:ext>
            </a:extLst>
          </p:cNvPr>
          <p:cNvSpPr txBox="1"/>
          <p:nvPr/>
        </p:nvSpPr>
        <p:spPr>
          <a:xfrm>
            <a:off x="800900" y="4799594"/>
            <a:ext cx="5854421" cy="11376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000000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选取 </a:t>
            </a:r>
            <a:r>
              <a:rPr lang="en-US" altLang="zh-CN" dirty="0" err="1">
                <a:solidFill>
                  <a:srgbClr val="6C6FFF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LayerNorm</a:t>
            </a:r>
            <a:r>
              <a:rPr lang="zh-CN" altLang="en-US" dirty="0">
                <a:solidFill>
                  <a:srgbClr val="000000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（层归一化）</a:t>
            </a:r>
            <a:r>
              <a:rPr lang="en-US" altLang="zh-CN" dirty="0">
                <a:solidFill>
                  <a:srgbClr val="000000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 </a:t>
            </a:r>
            <a:r>
              <a:rPr lang="zh-CN" altLang="en-US" dirty="0">
                <a:solidFill>
                  <a:srgbClr val="000000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访存密集型算子测试</a:t>
            </a:r>
            <a:endParaRPr lang="en-US" altLang="zh-CN" dirty="0">
              <a:solidFill>
                <a:srgbClr val="000000"/>
              </a:solidFill>
              <a:latin typeface="思源黑体 Medium" panose="020B0600000000000000" pitchFamily="34" charset="-122"/>
              <a:ea typeface="思源黑体 Medium" panose="020B0600000000000000" pitchFamily="34" charset="-122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000000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该算子速度瓶颈取决于</a:t>
            </a:r>
            <a:r>
              <a:rPr lang="zh-CN" altLang="en-US" dirty="0">
                <a:solidFill>
                  <a:srgbClr val="6C6FFF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显存带宽</a:t>
            </a:r>
            <a:endParaRPr lang="en-US" altLang="zh-CN" dirty="0">
              <a:solidFill>
                <a:srgbClr val="6C6FFF"/>
              </a:solidFill>
              <a:latin typeface="思源黑体 Medium" panose="020B0600000000000000" pitchFamily="34" charset="-122"/>
              <a:ea typeface="思源黑体 Medium" panose="020B0600000000000000" pitchFamily="34" charset="-122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000000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测试不同精度及尺寸下的速度取多次平均值</a:t>
            </a:r>
            <a:endParaRPr lang="zh-CN" altLang="en-US" dirty="0">
              <a:solidFill>
                <a:srgbClr val="FFFFFF"/>
              </a:solidFill>
              <a:latin typeface="思源黑体 Medium" panose="020B0600000000000000" pitchFamily="34" charset="-122"/>
              <a:ea typeface="思源黑体 Medium" panose="020B0600000000000000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D3FAA6F-FCC5-3454-6DD1-43A2C3BBA171}"/>
              </a:ext>
            </a:extLst>
          </p:cNvPr>
          <p:cNvSpPr txBox="1"/>
          <p:nvPr/>
        </p:nvSpPr>
        <p:spPr>
          <a:xfrm>
            <a:off x="1549631" y="1206139"/>
            <a:ext cx="94667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spc="100">
                <a:latin typeface="思源黑体 Heavy" panose="020B0A00000000000000" pitchFamily="34" charset="-122"/>
                <a:ea typeface="思源黑体 Heavy" panose="020B0A00000000000000" pitchFamily="34" charset="-122"/>
              </a:rPr>
              <a:t>开发</a:t>
            </a:r>
            <a:r>
              <a:rPr lang="zh-CN" altLang="en-US" sz="2800" spc="100">
                <a:solidFill>
                  <a:srgbClr val="254FEB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评估工具  </a:t>
            </a:r>
            <a:r>
              <a:rPr lang="zh-CN" altLang="en-US" sz="2800" spc="100">
                <a:latin typeface="思源黑体 Heavy" panose="020B0A00000000000000" pitchFamily="34" charset="-122"/>
                <a:ea typeface="思源黑体 Heavy" panose="020B0A00000000000000" pitchFamily="34" charset="-122"/>
              </a:rPr>
              <a:t>精确模型推理场景下的</a:t>
            </a:r>
            <a:r>
              <a:rPr lang="zh-CN" altLang="en-US" sz="2800" spc="100">
                <a:solidFill>
                  <a:srgbClr val="254FEB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硬件利用率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EFF7A58-9F9E-C851-127F-20A51D68C7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6225" y="2006707"/>
            <a:ext cx="3816692" cy="4328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7145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/>
              <a:t>项目测试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圆角矩形 16"/>
          <p:cNvSpPr/>
          <p:nvPr userDrawn="1">
            <p:custDataLst>
              <p:tags r:id="rId1"/>
            </p:custDataLst>
          </p:nvPr>
        </p:nvSpPr>
        <p:spPr>
          <a:xfrm>
            <a:off x="5092065" y="1496695"/>
            <a:ext cx="5114925" cy="741045"/>
          </a:xfrm>
          <a:prstGeom prst="roundRect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2">
                  <a:lumMod val="20000"/>
                  <a:lumOff val="80000"/>
                  <a:alpha val="30000"/>
                </a:schemeClr>
              </a:solidFill>
            </a:endParaRPr>
          </a:p>
        </p:txBody>
      </p:sp>
      <p:sp>
        <p:nvSpPr>
          <p:cNvPr id="28" name="任意形状 10"/>
          <p:cNvSpPr/>
          <p:nvPr userDrawn="1">
            <p:custDataLst>
              <p:tags r:id="rId2"/>
            </p:custDataLst>
          </p:nvPr>
        </p:nvSpPr>
        <p:spPr>
          <a:xfrm rot="5400000">
            <a:off x="5560060" y="1378585"/>
            <a:ext cx="784860" cy="933450"/>
          </a:xfrm>
          <a:custGeom>
            <a:avLst/>
            <a:gdLst>
              <a:gd name="connsiteX0" fmla="*/ 0 w 1021517"/>
              <a:gd name="connsiteY0" fmla="*/ 1048944 h 1219200"/>
              <a:gd name="connsiteX1" fmla="*/ 0 w 1021517"/>
              <a:gd name="connsiteY1" fmla="*/ 343438 h 1219200"/>
              <a:gd name="connsiteX2" fmla="*/ 170256 w 1021517"/>
              <a:gd name="connsiteY2" fmla="*/ 173182 h 1219200"/>
              <a:gd name="connsiteX3" fmla="*/ 412580 w 1021517"/>
              <a:gd name="connsiteY3" fmla="*/ 173182 h 1219200"/>
              <a:gd name="connsiteX4" fmla="*/ 513025 w 1021517"/>
              <a:gd name="connsiteY4" fmla="*/ 0 h 1219200"/>
              <a:gd name="connsiteX5" fmla="*/ 613470 w 1021517"/>
              <a:gd name="connsiteY5" fmla="*/ 173182 h 1219200"/>
              <a:gd name="connsiteX6" fmla="*/ 851261 w 1021517"/>
              <a:gd name="connsiteY6" fmla="*/ 173182 h 1219200"/>
              <a:gd name="connsiteX7" fmla="*/ 1021517 w 1021517"/>
              <a:gd name="connsiteY7" fmla="*/ 343438 h 1219200"/>
              <a:gd name="connsiteX8" fmla="*/ 1021517 w 1021517"/>
              <a:gd name="connsiteY8" fmla="*/ 1048944 h 1219200"/>
              <a:gd name="connsiteX9" fmla="*/ 851261 w 1021517"/>
              <a:gd name="connsiteY9" fmla="*/ 1219200 h 1219200"/>
              <a:gd name="connsiteX10" fmla="*/ 170256 w 1021517"/>
              <a:gd name="connsiteY10" fmla="*/ 1219200 h 1219200"/>
              <a:gd name="connsiteX11" fmla="*/ 0 w 1021517"/>
              <a:gd name="connsiteY11" fmla="*/ 1048944 h 121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21517" h="1219200">
                <a:moveTo>
                  <a:pt x="0" y="1048944"/>
                </a:moveTo>
                <a:lnTo>
                  <a:pt x="0" y="343438"/>
                </a:lnTo>
                <a:cubicBezTo>
                  <a:pt x="0" y="249408"/>
                  <a:pt x="76226" y="173182"/>
                  <a:pt x="170256" y="173182"/>
                </a:cubicBezTo>
                <a:lnTo>
                  <a:pt x="412580" y="173182"/>
                </a:lnTo>
                <a:lnTo>
                  <a:pt x="513025" y="0"/>
                </a:lnTo>
                <a:lnTo>
                  <a:pt x="613470" y="173182"/>
                </a:lnTo>
                <a:lnTo>
                  <a:pt x="851261" y="173182"/>
                </a:lnTo>
                <a:cubicBezTo>
                  <a:pt x="945291" y="173182"/>
                  <a:pt x="1021517" y="249408"/>
                  <a:pt x="1021517" y="343438"/>
                </a:cubicBezTo>
                <a:lnTo>
                  <a:pt x="1021517" y="1048944"/>
                </a:lnTo>
                <a:cubicBezTo>
                  <a:pt x="1021517" y="1142974"/>
                  <a:pt x="945291" y="1219200"/>
                  <a:pt x="851261" y="1219200"/>
                </a:cubicBezTo>
                <a:lnTo>
                  <a:pt x="170256" y="1219200"/>
                </a:lnTo>
                <a:cubicBezTo>
                  <a:pt x="76226" y="1219200"/>
                  <a:pt x="0" y="1142974"/>
                  <a:pt x="0" y="1048944"/>
                </a:cubicBezTo>
                <a:close/>
              </a:path>
            </a:pathLst>
          </a:custGeom>
          <a:solidFill>
            <a:srgbClr val="254F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en-US" altLang="zh-CN" dirty="0">
              <a:solidFill>
                <a:srgbClr val="C00000"/>
              </a:solidFill>
            </a:endParaRPr>
          </a:p>
        </p:txBody>
      </p:sp>
      <p:sp>
        <p:nvSpPr>
          <p:cNvPr id="29" name="文本框 28"/>
          <p:cNvSpPr txBox="1"/>
          <p:nvPr userDrawn="1">
            <p:custDataLst>
              <p:tags r:id="rId3"/>
            </p:custDataLst>
          </p:nvPr>
        </p:nvSpPr>
        <p:spPr>
          <a:xfrm>
            <a:off x="5485765" y="1591310"/>
            <a:ext cx="796925" cy="52197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>
              <a:lnSpc>
                <a:spcPct val="100000"/>
              </a:lnSpc>
            </a:pPr>
            <a:r>
              <a:rPr kumimoji="1" lang="en-US" altLang="zh-CN" sz="2800" b="1" dirty="0">
                <a:solidFill>
                  <a:schemeClr val="bg1"/>
                </a:solidFill>
                <a:latin typeface="+mj-ea"/>
                <a:ea typeface="+mj-ea"/>
              </a:rPr>
              <a:t>01</a:t>
            </a:r>
          </a:p>
        </p:txBody>
      </p:sp>
      <p:sp>
        <p:nvSpPr>
          <p:cNvPr id="115" name="圆角矩形 114"/>
          <p:cNvSpPr/>
          <p:nvPr userDrawn="1">
            <p:custDataLst>
              <p:tags r:id="rId4"/>
            </p:custDataLst>
          </p:nvPr>
        </p:nvSpPr>
        <p:spPr>
          <a:xfrm>
            <a:off x="5092065" y="2439670"/>
            <a:ext cx="5114925" cy="741045"/>
          </a:xfrm>
          <a:prstGeom prst="roundRect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2">
                  <a:lumMod val="20000"/>
                  <a:lumOff val="80000"/>
                  <a:alpha val="30000"/>
                </a:schemeClr>
              </a:solidFill>
            </a:endParaRPr>
          </a:p>
        </p:txBody>
      </p:sp>
      <p:sp>
        <p:nvSpPr>
          <p:cNvPr id="116" name="任意形状 10"/>
          <p:cNvSpPr/>
          <p:nvPr userDrawn="1">
            <p:custDataLst>
              <p:tags r:id="rId5"/>
            </p:custDataLst>
          </p:nvPr>
        </p:nvSpPr>
        <p:spPr>
          <a:xfrm rot="5400000">
            <a:off x="5560060" y="2321560"/>
            <a:ext cx="784860" cy="933450"/>
          </a:xfrm>
          <a:custGeom>
            <a:avLst/>
            <a:gdLst>
              <a:gd name="connsiteX0" fmla="*/ 0 w 1021517"/>
              <a:gd name="connsiteY0" fmla="*/ 1048944 h 1219200"/>
              <a:gd name="connsiteX1" fmla="*/ 0 w 1021517"/>
              <a:gd name="connsiteY1" fmla="*/ 343438 h 1219200"/>
              <a:gd name="connsiteX2" fmla="*/ 170256 w 1021517"/>
              <a:gd name="connsiteY2" fmla="*/ 173182 h 1219200"/>
              <a:gd name="connsiteX3" fmla="*/ 412580 w 1021517"/>
              <a:gd name="connsiteY3" fmla="*/ 173182 h 1219200"/>
              <a:gd name="connsiteX4" fmla="*/ 513025 w 1021517"/>
              <a:gd name="connsiteY4" fmla="*/ 0 h 1219200"/>
              <a:gd name="connsiteX5" fmla="*/ 613470 w 1021517"/>
              <a:gd name="connsiteY5" fmla="*/ 173182 h 1219200"/>
              <a:gd name="connsiteX6" fmla="*/ 851261 w 1021517"/>
              <a:gd name="connsiteY6" fmla="*/ 173182 h 1219200"/>
              <a:gd name="connsiteX7" fmla="*/ 1021517 w 1021517"/>
              <a:gd name="connsiteY7" fmla="*/ 343438 h 1219200"/>
              <a:gd name="connsiteX8" fmla="*/ 1021517 w 1021517"/>
              <a:gd name="connsiteY8" fmla="*/ 1048944 h 1219200"/>
              <a:gd name="connsiteX9" fmla="*/ 851261 w 1021517"/>
              <a:gd name="connsiteY9" fmla="*/ 1219200 h 1219200"/>
              <a:gd name="connsiteX10" fmla="*/ 170256 w 1021517"/>
              <a:gd name="connsiteY10" fmla="*/ 1219200 h 1219200"/>
              <a:gd name="connsiteX11" fmla="*/ 0 w 1021517"/>
              <a:gd name="connsiteY11" fmla="*/ 1048944 h 121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21517" h="1219200">
                <a:moveTo>
                  <a:pt x="0" y="1048944"/>
                </a:moveTo>
                <a:lnTo>
                  <a:pt x="0" y="343438"/>
                </a:lnTo>
                <a:cubicBezTo>
                  <a:pt x="0" y="249408"/>
                  <a:pt x="76226" y="173182"/>
                  <a:pt x="170256" y="173182"/>
                </a:cubicBezTo>
                <a:lnTo>
                  <a:pt x="412580" y="173182"/>
                </a:lnTo>
                <a:lnTo>
                  <a:pt x="513025" y="0"/>
                </a:lnTo>
                <a:lnTo>
                  <a:pt x="613470" y="173182"/>
                </a:lnTo>
                <a:lnTo>
                  <a:pt x="851261" y="173182"/>
                </a:lnTo>
                <a:cubicBezTo>
                  <a:pt x="945291" y="173182"/>
                  <a:pt x="1021517" y="249408"/>
                  <a:pt x="1021517" y="343438"/>
                </a:cubicBezTo>
                <a:lnTo>
                  <a:pt x="1021517" y="1048944"/>
                </a:lnTo>
                <a:cubicBezTo>
                  <a:pt x="1021517" y="1142974"/>
                  <a:pt x="945291" y="1219200"/>
                  <a:pt x="851261" y="1219200"/>
                </a:cubicBezTo>
                <a:lnTo>
                  <a:pt x="170256" y="1219200"/>
                </a:lnTo>
                <a:cubicBezTo>
                  <a:pt x="76226" y="1219200"/>
                  <a:pt x="0" y="1142974"/>
                  <a:pt x="0" y="1048944"/>
                </a:cubicBezTo>
                <a:close/>
              </a:path>
            </a:pathLst>
          </a:custGeom>
          <a:solidFill>
            <a:srgbClr val="254F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7" name="文本框 116"/>
          <p:cNvSpPr txBox="1"/>
          <p:nvPr userDrawn="1">
            <p:custDataLst>
              <p:tags r:id="rId6"/>
            </p:custDataLst>
          </p:nvPr>
        </p:nvSpPr>
        <p:spPr>
          <a:xfrm>
            <a:off x="5485765" y="2534285"/>
            <a:ext cx="796925" cy="52197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>
              <a:lnSpc>
                <a:spcPct val="100000"/>
              </a:lnSpc>
            </a:pPr>
            <a:r>
              <a:rPr kumimoji="1" lang="en-US" altLang="zh-CN" sz="2800" b="1" dirty="0">
                <a:solidFill>
                  <a:schemeClr val="bg1"/>
                </a:solidFill>
                <a:latin typeface="+mj-ea"/>
                <a:ea typeface="+mj-ea"/>
              </a:rPr>
              <a:t>02</a:t>
            </a:r>
          </a:p>
        </p:txBody>
      </p:sp>
      <p:sp>
        <p:nvSpPr>
          <p:cNvPr id="120" name="圆角矩形 119"/>
          <p:cNvSpPr/>
          <p:nvPr userDrawn="1">
            <p:custDataLst>
              <p:tags r:id="rId7"/>
            </p:custDataLst>
          </p:nvPr>
        </p:nvSpPr>
        <p:spPr>
          <a:xfrm>
            <a:off x="5092065" y="3382645"/>
            <a:ext cx="5114925" cy="741045"/>
          </a:xfrm>
          <a:prstGeom prst="roundRect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2">
                  <a:lumMod val="20000"/>
                  <a:lumOff val="80000"/>
                  <a:alpha val="30000"/>
                </a:schemeClr>
              </a:solidFill>
            </a:endParaRPr>
          </a:p>
        </p:txBody>
      </p:sp>
      <p:sp>
        <p:nvSpPr>
          <p:cNvPr id="121" name="任意形状 10"/>
          <p:cNvSpPr/>
          <p:nvPr userDrawn="1">
            <p:custDataLst>
              <p:tags r:id="rId8"/>
            </p:custDataLst>
          </p:nvPr>
        </p:nvSpPr>
        <p:spPr>
          <a:xfrm rot="5400000">
            <a:off x="5560060" y="3264535"/>
            <a:ext cx="784860" cy="933450"/>
          </a:xfrm>
          <a:custGeom>
            <a:avLst/>
            <a:gdLst>
              <a:gd name="connsiteX0" fmla="*/ 0 w 1021517"/>
              <a:gd name="connsiteY0" fmla="*/ 1048944 h 1219200"/>
              <a:gd name="connsiteX1" fmla="*/ 0 w 1021517"/>
              <a:gd name="connsiteY1" fmla="*/ 343438 h 1219200"/>
              <a:gd name="connsiteX2" fmla="*/ 170256 w 1021517"/>
              <a:gd name="connsiteY2" fmla="*/ 173182 h 1219200"/>
              <a:gd name="connsiteX3" fmla="*/ 412580 w 1021517"/>
              <a:gd name="connsiteY3" fmla="*/ 173182 h 1219200"/>
              <a:gd name="connsiteX4" fmla="*/ 513025 w 1021517"/>
              <a:gd name="connsiteY4" fmla="*/ 0 h 1219200"/>
              <a:gd name="connsiteX5" fmla="*/ 613470 w 1021517"/>
              <a:gd name="connsiteY5" fmla="*/ 173182 h 1219200"/>
              <a:gd name="connsiteX6" fmla="*/ 851261 w 1021517"/>
              <a:gd name="connsiteY6" fmla="*/ 173182 h 1219200"/>
              <a:gd name="connsiteX7" fmla="*/ 1021517 w 1021517"/>
              <a:gd name="connsiteY7" fmla="*/ 343438 h 1219200"/>
              <a:gd name="connsiteX8" fmla="*/ 1021517 w 1021517"/>
              <a:gd name="connsiteY8" fmla="*/ 1048944 h 1219200"/>
              <a:gd name="connsiteX9" fmla="*/ 851261 w 1021517"/>
              <a:gd name="connsiteY9" fmla="*/ 1219200 h 1219200"/>
              <a:gd name="connsiteX10" fmla="*/ 170256 w 1021517"/>
              <a:gd name="connsiteY10" fmla="*/ 1219200 h 1219200"/>
              <a:gd name="connsiteX11" fmla="*/ 0 w 1021517"/>
              <a:gd name="connsiteY11" fmla="*/ 1048944 h 121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21517" h="1219200">
                <a:moveTo>
                  <a:pt x="0" y="1048944"/>
                </a:moveTo>
                <a:lnTo>
                  <a:pt x="0" y="343438"/>
                </a:lnTo>
                <a:cubicBezTo>
                  <a:pt x="0" y="249408"/>
                  <a:pt x="76226" y="173182"/>
                  <a:pt x="170256" y="173182"/>
                </a:cubicBezTo>
                <a:lnTo>
                  <a:pt x="412580" y="173182"/>
                </a:lnTo>
                <a:lnTo>
                  <a:pt x="513025" y="0"/>
                </a:lnTo>
                <a:lnTo>
                  <a:pt x="613470" y="173182"/>
                </a:lnTo>
                <a:lnTo>
                  <a:pt x="851261" y="173182"/>
                </a:lnTo>
                <a:cubicBezTo>
                  <a:pt x="945291" y="173182"/>
                  <a:pt x="1021517" y="249408"/>
                  <a:pt x="1021517" y="343438"/>
                </a:cubicBezTo>
                <a:lnTo>
                  <a:pt x="1021517" y="1048944"/>
                </a:lnTo>
                <a:cubicBezTo>
                  <a:pt x="1021517" y="1142974"/>
                  <a:pt x="945291" y="1219200"/>
                  <a:pt x="851261" y="1219200"/>
                </a:cubicBezTo>
                <a:lnTo>
                  <a:pt x="170256" y="1219200"/>
                </a:lnTo>
                <a:cubicBezTo>
                  <a:pt x="76226" y="1219200"/>
                  <a:pt x="0" y="1142974"/>
                  <a:pt x="0" y="1048944"/>
                </a:cubicBezTo>
                <a:close/>
              </a:path>
            </a:pathLst>
          </a:custGeom>
          <a:solidFill>
            <a:srgbClr val="254F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en-US" altLang="zh-CN" dirty="0"/>
          </a:p>
        </p:txBody>
      </p:sp>
      <p:sp>
        <p:nvSpPr>
          <p:cNvPr id="122" name="文本框 121"/>
          <p:cNvSpPr txBox="1"/>
          <p:nvPr userDrawn="1">
            <p:custDataLst>
              <p:tags r:id="rId9"/>
            </p:custDataLst>
          </p:nvPr>
        </p:nvSpPr>
        <p:spPr>
          <a:xfrm>
            <a:off x="5485765" y="3477260"/>
            <a:ext cx="796925" cy="52197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>
              <a:lnSpc>
                <a:spcPct val="100000"/>
              </a:lnSpc>
            </a:pPr>
            <a:r>
              <a:rPr kumimoji="1" lang="en-US" altLang="zh-CN" sz="2800" b="1" dirty="0">
                <a:solidFill>
                  <a:schemeClr val="bg1"/>
                </a:solidFill>
                <a:latin typeface="+mj-ea"/>
                <a:ea typeface="+mj-ea"/>
              </a:rPr>
              <a:t>03</a:t>
            </a:r>
          </a:p>
        </p:txBody>
      </p:sp>
      <p:sp>
        <p:nvSpPr>
          <p:cNvPr id="125" name="圆角矩形 124"/>
          <p:cNvSpPr/>
          <p:nvPr userDrawn="1">
            <p:custDataLst>
              <p:tags r:id="rId10"/>
            </p:custDataLst>
          </p:nvPr>
        </p:nvSpPr>
        <p:spPr>
          <a:xfrm>
            <a:off x="5092065" y="4325620"/>
            <a:ext cx="5114925" cy="741045"/>
          </a:xfrm>
          <a:prstGeom prst="roundRect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2">
                  <a:lumMod val="20000"/>
                  <a:lumOff val="80000"/>
                  <a:alpha val="30000"/>
                </a:schemeClr>
              </a:solidFill>
            </a:endParaRPr>
          </a:p>
        </p:txBody>
      </p:sp>
      <p:sp>
        <p:nvSpPr>
          <p:cNvPr id="126" name="任意形状 10"/>
          <p:cNvSpPr/>
          <p:nvPr userDrawn="1">
            <p:custDataLst>
              <p:tags r:id="rId11"/>
            </p:custDataLst>
          </p:nvPr>
        </p:nvSpPr>
        <p:spPr>
          <a:xfrm rot="5400000">
            <a:off x="5560060" y="4207510"/>
            <a:ext cx="784860" cy="933450"/>
          </a:xfrm>
          <a:custGeom>
            <a:avLst/>
            <a:gdLst>
              <a:gd name="connsiteX0" fmla="*/ 0 w 1021517"/>
              <a:gd name="connsiteY0" fmla="*/ 1048944 h 1219200"/>
              <a:gd name="connsiteX1" fmla="*/ 0 w 1021517"/>
              <a:gd name="connsiteY1" fmla="*/ 343438 h 1219200"/>
              <a:gd name="connsiteX2" fmla="*/ 170256 w 1021517"/>
              <a:gd name="connsiteY2" fmla="*/ 173182 h 1219200"/>
              <a:gd name="connsiteX3" fmla="*/ 412580 w 1021517"/>
              <a:gd name="connsiteY3" fmla="*/ 173182 h 1219200"/>
              <a:gd name="connsiteX4" fmla="*/ 513025 w 1021517"/>
              <a:gd name="connsiteY4" fmla="*/ 0 h 1219200"/>
              <a:gd name="connsiteX5" fmla="*/ 613470 w 1021517"/>
              <a:gd name="connsiteY5" fmla="*/ 173182 h 1219200"/>
              <a:gd name="connsiteX6" fmla="*/ 851261 w 1021517"/>
              <a:gd name="connsiteY6" fmla="*/ 173182 h 1219200"/>
              <a:gd name="connsiteX7" fmla="*/ 1021517 w 1021517"/>
              <a:gd name="connsiteY7" fmla="*/ 343438 h 1219200"/>
              <a:gd name="connsiteX8" fmla="*/ 1021517 w 1021517"/>
              <a:gd name="connsiteY8" fmla="*/ 1048944 h 1219200"/>
              <a:gd name="connsiteX9" fmla="*/ 851261 w 1021517"/>
              <a:gd name="connsiteY9" fmla="*/ 1219200 h 1219200"/>
              <a:gd name="connsiteX10" fmla="*/ 170256 w 1021517"/>
              <a:gd name="connsiteY10" fmla="*/ 1219200 h 1219200"/>
              <a:gd name="connsiteX11" fmla="*/ 0 w 1021517"/>
              <a:gd name="connsiteY11" fmla="*/ 1048944 h 121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21517" h="1219200">
                <a:moveTo>
                  <a:pt x="0" y="1048944"/>
                </a:moveTo>
                <a:lnTo>
                  <a:pt x="0" y="343438"/>
                </a:lnTo>
                <a:cubicBezTo>
                  <a:pt x="0" y="249408"/>
                  <a:pt x="76226" y="173182"/>
                  <a:pt x="170256" y="173182"/>
                </a:cubicBezTo>
                <a:lnTo>
                  <a:pt x="412580" y="173182"/>
                </a:lnTo>
                <a:lnTo>
                  <a:pt x="513025" y="0"/>
                </a:lnTo>
                <a:lnTo>
                  <a:pt x="613470" y="173182"/>
                </a:lnTo>
                <a:lnTo>
                  <a:pt x="851261" y="173182"/>
                </a:lnTo>
                <a:cubicBezTo>
                  <a:pt x="945291" y="173182"/>
                  <a:pt x="1021517" y="249408"/>
                  <a:pt x="1021517" y="343438"/>
                </a:cubicBezTo>
                <a:lnTo>
                  <a:pt x="1021517" y="1048944"/>
                </a:lnTo>
                <a:cubicBezTo>
                  <a:pt x="1021517" y="1142974"/>
                  <a:pt x="945291" y="1219200"/>
                  <a:pt x="851261" y="1219200"/>
                </a:cubicBezTo>
                <a:lnTo>
                  <a:pt x="170256" y="1219200"/>
                </a:lnTo>
                <a:cubicBezTo>
                  <a:pt x="76226" y="1219200"/>
                  <a:pt x="0" y="1142974"/>
                  <a:pt x="0" y="1048944"/>
                </a:cubicBezTo>
                <a:close/>
              </a:path>
            </a:pathLst>
          </a:custGeom>
          <a:solidFill>
            <a:srgbClr val="254F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en-US" altLang="zh-CN" dirty="0"/>
          </a:p>
        </p:txBody>
      </p:sp>
      <p:sp>
        <p:nvSpPr>
          <p:cNvPr id="127" name="文本框 126"/>
          <p:cNvSpPr txBox="1"/>
          <p:nvPr userDrawn="1">
            <p:custDataLst>
              <p:tags r:id="rId12"/>
            </p:custDataLst>
          </p:nvPr>
        </p:nvSpPr>
        <p:spPr>
          <a:xfrm>
            <a:off x="5485765" y="4420235"/>
            <a:ext cx="796925" cy="52197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>
              <a:lnSpc>
                <a:spcPct val="100000"/>
              </a:lnSpc>
            </a:pPr>
            <a:r>
              <a:rPr kumimoji="1" lang="en-US" altLang="zh-CN" sz="2800" b="1" dirty="0">
                <a:solidFill>
                  <a:schemeClr val="bg1"/>
                </a:solidFill>
                <a:latin typeface="+mj-ea"/>
                <a:ea typeface="+mj-ea"/>
              </a:rPr>
              <a:t>04</a:t>
            </a:r>
          </a:p>
        </p:txBody>
      </p:sp>
      <p:sp>
        <p:nvSpPr>
          <p:cNvPr id="130" name="圆角矩形 129"/>
          <p:cNvSpPr/>
          <p:nvPr userDrawn="1">
            <p:custDataLst>
              <p:tags r:id="rId13"/>
            </p:custDataLst>
          </p:nvPr>
        </p:nvSpPr>
        <p:spPr>
          <a:xfrm>
            <a:off x="5092065" y="5268595"/>
            <a:ext cx="5114925" cy="741045"/>
          </a:xfrm>
          <a:prstGeom prst="roundRect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2">
                  <a:lumMod val="20000"/>
                  <a:lumOff val="80000"/>
                  <a:alpha val="30000"/>
                </a:schemeClr>
              </a:solidFill>
            </a:endParaRPr>
          </a:p>
        </p:txBody>
      </p:sp>
      <p:sp>
        <p:nvSpPr>
          <p:cNvPr id="131" name="任意形状 10"/>
          <p:cNvSpPr/>
          <p:nvPr userDrawn="1">
            <p:custDataLst>
              <p:tags r:id="rId14"/>
            </p:custDataLst>
          </p:nvPr>
        </p:nvSpPr>
        <p:spPr>
          <a:xfrm rot="5400000">
            <a:off x="5560060" y="5150485"/>
            <a:ext cx="784860" cy="933450"/>
          </a:xfrm>
          <a:custGeom>
            <a:avLst/>
            <a:gdLst>
              <a:gd name="connsiteX0" fmla="*/ 0 w 1021517"/>
              <a:gd name="connsiteY0" fmla="*/ 1048944 h 1219200"/>
              <a:gd name="connsiteX1" fmla="*/ 0 w 1021517"/>
              <a:gd name="connsiteY1" fmla="*/ 343438 h 1219200"/>
              <a:gd name="connsiteX2" fmla="*/ 170256 w 1021517"/>
              <a:gd name="connsiteY2" fmla="*/ 173182 h 1219200"/>
              <a:gd name="connsiteX3" fmla="*/ 412580 w 1021517"/>
              <a:gd name="connsiteY3" fmla="*/ 173182 h 1219200"/>
              <a:gd name="connsiteX4" fmla="*/ 513025 w 1021517"/>
              <a:gd name="connsiteY4" fmla="*/ 0 h 1219200"/>
              <a:gd name="connsiteX5" fmla="*/ 613470 w 1021517"/>
              <a:gd name="connsiteY5" fmla="*/ 173182 h 1219200"/>
              <a:gd name="connsiteX6" fmla="*/ 851261 w 1021517"/>
              <a:gd name="connsiteY6" fmla="*/ 173182 h 1219200"/>
              <a:gd name="connsiteX7" fmla="*/ 1021517 w 1021517"/>
              <a:gd name="connsiteY7" fmla="*/ 343438 h 1219200"/>
              <a:gd name="connsiteX8" fmla="*/ 1021517 w 1021517"/>
              <a:gd name="connsiteY8" fmla="*/ 1048944 h 1219200"/>
              <a:gd name="connsiteX9" fmla="*/ 851261 w 1021517"/>
              <a:gd name="connsiteY9" fmla="*/ 1219200 h 1219200"/>
              <a:gd name="connsiteX10" fmla="*/ 170256 w 1021517"/>
              <a:gd name="connsiteY10" fmla="*/ 1219200 h 1219200"/>
              <a:gd name="connsiteX11" fmla="*/ 0 w 1021517"/>
              <a:gd name="connsiteY11" fmla="*/ 1048944 h 121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21517" h="1219200">
                <a:moveTo>
                  <a:pt x="0" y="1048944"/>
                </a:moveTo>
                <a:lnTo>
                  <a:pt x="0" y="343438"/>
                </a:lnTo>
                <a:cubicBezTo>
                  <a:pt x="0" y="249408"/>
                  <a:pt x="76226" y="173182"/>
                  <a:pt x="170256" y="173182"/>
                </a:cubicBezTo>
                <a:lnTo>
                  <a:pt x="412580" y="173182"/>
                </a:lnTo>
                <a:lnTo>
                  <a:pt x="513025" y="0"/>
                </a:lnTo>
                <a:lnTo>
                  <a:pt x="613470" y="173182"/>
                </a:lnTo>
                <a:lnTo>
                  <a:pt x="851261" y="173182"/>
                </a:lnTo>
                <a:cubicBezTo>
                  <a:pt x="945291" y="173182"/>
                  <a:pt x="1021517" y="249408"/>
                  <a:pt x="1021517" y="343438"/>
                </a:cubicBezTo>
                <a:lnTo>
                  <a:pt x="1021517" y="1048944"/>
                </a:lnTo>
                <a:cubicBezTo>
                  <a:pt x="1021517" y="1142974"/>
                  <a:pt x="945291" y="1219200"/>
                  <a:pt x="851261" y="1219200"/>
                </a:cubicBezTo>
                <a:lnTo>
                  <a:pt x="170256" y="1219200"/>
                </a:lnTo>
                <a:cubicBezTo>
                  <a:pt x="76226" y="1219200"/>
                  <a:pt x="0" y="1142974"/>
                  <a:pt x="0" y="1048944"/>
                </a:cubicBezTo>
                <a:close/>
              </a:path>
            </a:pathLst>
          </a:custGeom>
          <a:solidFill>
            <a:srgbClr val="254F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en-US" altLang="zh-CN" dirty="0"/>
          </a:p>
        </p:txBody>
      </p:sp>
      <p:sp>
        <p:nvSpPr>
          <p:cNvPr id="132" name="文本框 131"/>
          <p:cNvSpPr txBox="1"/>
          <p:nvPr userDrawn="1">
            <p:custDataLst>
              <p:tags r:id="rId15"/>
            </p:custDataLst>
          </p:nvPr>
        </p:nvSpPr>
        <p:spPr>
          <a:xfrm>
            <a:off x="5485765" y="5363210"/>
            <a:ext cx="796925" cy="52197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>
              <a:lnSpc>
                <a:spcPct val="100000"/>
              </a:lnSpc>
            </a:pPr>
            <a:r>
              <a:rPr kumimoji="1" lang="en-US" altLang="zh-CN" sz="2800" b="1" dirty="0">
                <a:solidFill>
                  <a:schemeClr val="bg1"/>
                </a:solidFill>
                <a:latin typeface="+mj-ea"/>
                <a:ea typeface="+mj-ea"/>
              </a:rPr>
              <a:t>05</a:t>
            </a:r>
          </a:p>
        </p:txBody>
      </p:sp>
      <p:sp>
        <p:nvSpPr>
          <p:cNvPr id="33" name="标题 32"/>
          <p:cNvSpPr>
            <a:spLocks noGrp="1"/>
          </p:cNvSpPr>
          <p:nvPr>
            <p:ph type="title" hasCustomPrompt="1"/>
            <p:custDataLst>
              <p:tags r:id="rId16"/>
            </p:custDataLst>
          </p:nvPr>
        </p:nvSpPr>
        <p:spPr>
          <a:xfrm>
            <a:off x="6762750" y="1586865"/>
            <a:ext cx="3072130" cy="521970"/>
          </a:xfrm>
        </p:spPr>
        <p:txBody>
          <a:bodyPr wrap="square" anchor="ctr" anchorCtr="0">
            <a:spAutoFit/>
          </a:bodyPr>
          <a:lstStyle>
            <a:lvl1pPr>
              <a:lnSpc>
                <a:spcPct val="100000"/>
              </a:lnSpc>
              <a:defRPr sz="2800" b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+mj-ea"/>
                <a:ea typeface="+mj-ea"/>
              </a:defRPr>
            </a:lvl1pPr>
          </a:lstStyle>
          <a:p>
            <a:r>
              <a:rPr lang="zh-CN" altLang="en-US" dirty="0"/>
              <a:t>项目介绍</a:t>
            </a:r>
          </a:p>
        </p:txBody>
      </p:sp>
      <p:sp>
        <p:nvSpPr>
          <p:cNvPr id="2" name="标题 32"/>
          <p:cNvSpPr>
            <a:spLocks noGrp="1"/>
          </p:cNvSpPr>
          <p:nvPr>
            <p:custDataLst>
              <p:tags r:id="rId17"/>
            </p:custDataLst>
          </p:nvPr>
        </p:nvSpPr>
        <p:spPr>
          <a:xfrm>
            <a:off x="6762750" y="2539365"/>
            <a:ext cx="3072130" cy="521970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spAutoFit/>
          </a:bodyPr>
          <a:lstStyle>
            <a:lvl1pPr>
              <a:lnSpc>
                <a:spcPct val="100000"/>
              </a:lnSpc>
              <a:defRPr sz="2800" b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+mj-ea"/>
                <a:ea typeface="+mj-ea"/>
              </a:defRPr>
            </a:lvl1pPr>
          </a:lstStyle>
          <a:p>
            <a:r>
              <a:rPr lang="zh-CN" altLang="en-US" dirty="0"/>
              <a:t>项目亮点</a:t>
            </a:r>
          </a:p>
        </p:txBody>
      </p:sp>
      <p:sp>
        <p:nvSpPr>
          <p:cNvPr id="3" name="标题 32"/>
          <p:cNvSpPr>
            <a:spLocks noGrp="1"/>
          </p:cNvSpPr>
          <p:nvPr>
            <p:custDataLst>
              <p:tags r:id="rId18"/>
            </p:custDataLst>
          </p:nvPr>
        </p:nvSpPr>
        <p:spPr>
          <a:xfrm>
            <a:off x="6762750" y="3466465"/>
            <a:ext cx="3072130" cy="521970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spAutoFit/>
          </a:bodyPr>
          <a:lstStyle>
            <a:lvl1pPr>
              <a:lnSpc>
                <a:spcPct val="100000"/>
              </a:lnSpc>
              <a:defRPr sz="2800" b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+mj-ea"/>
                <a:ea typeface="+mj-ea"/>
              </a:defRPr>
            </a:lvl1pPr>
          </a:lstStyle>
          <a:p>
            <a:r>
              <a:rPr lang="zh-CN" altLang="en-US" dirty="0"/>
              <a:t>技术难点</a:t>
            </a:r>
          </a:p>
        </p:txBody>
      </p:sp>
      <p:sp>
        <p:nvSpPr>
          <p:cNvPr id="4" name="标题 32"/>
          <p:cNvSpPr>
            <a:spLocks noGrp="1"/>
          </p:cNvSpPr>
          <p:nvPr>
            <p:custDataLst>
              <p:tags r:id="rId19"/>
            </p:custDataLst>
          </p:nvPr>
        </p:nvSpPr>
        <p:spPr>
          <a:xfrm>
            <a:off x="6762750" y="4418965"/>
            <a:ext cx="3072130" cy="521970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spAutoFit/>
          </a:bodyPr>
          <a:lstStyle>
            <a:lvl1pPr>
              <a:lnSpc>
                <a:spcPct val="100000"/>
              </a:lnSpc>
              <a:defRPr sz="2800" b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+mj-ea"/>
                <a:ea typeface="+mj-ea"/>
              </a:defRPr>
            </a:lvl1pPr>
          </a:lstStyle>
          <a:p>
            <a:r>
              <a:rPr lang="zh-CN" altLang="en-US" dirty="0"/>
              <a:t>项目测试</a:t>
            </a:r>
          </a:p>
        </p:txBody>
      </p:sp>
      <p:sp>
        <p:nvSpPr>
          <p:cNvPr id="5" name="标题 32"/>
          <p:cNvSpPr>
            <a:spLocks noGrp="1"/>
          </p:cNvSpPr>
          <p:nvPr>
            <p:custDataLst>
              <p:tags r:id="rId20"/>
            </p:custDataLst>
          </p:nvPr>
        </p:nvSpPr>
        <p:spPr>
          <a:xfrm>
            <a:off x="6762750" y="5371465"/>
            <a:ext cx="3072130" cy="521970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spAutoFit/>
          </a:bodyPr>
          <a:lstStyle>
            <a:lvl1pPr>
              <a:lnSpc>
                <a:spcPct val="100000"/>
              </a:lnSpc>
              <a:defRPr sz="2800" b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+mj-ea"/>
                <a:ea typeface="+mj-ea"/>
              </a:defRPr>
            </a:lvl1pPr>
          </a:lstStyle>
          <a:p>
            <a:r>
              <a:rPr lang="zh-CN" altLang="en-US" dirty="0"/>
              <a:t>作品演示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528955" y="522605"/>
            <a:ext cx="7624445" cy="491490"/>
          </a:xfrm>
        </p:spPr>
        <p:txBody>
          <a:bodyPr/>
          <a:lstStyle/>
          <a:p>
            <a:r>
              <a:rPr lang="en-US" altLang="zh-CN"/>
              <a:t>4.1 </a:t>
            </a:r>
            <a:r>
              <a:rPr lang="zh-CN" altLang="en-US"/>
              <a:t>显存测试结果说明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16DEF45-7EBD-9E32-52CD-8D8E9CAC87B3}"/>
              </a:ext>
            </a:extLst>
          </p:cNvPr>
          <p:cNvSpPr txBox="1"/>
          <p:nvPr/>
        </p:nvSpPr>
        <p:spPr>
          <a:xfrm>
            <a:off x="994133" y="1186316"/>
            <a:ext cx="115256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思源黑体 Heavy" panose="020B0A00000000000000" pitchFamily="34" charset="-122"/>
                <a:ea typeface="思源黑体 Heavy" panose="020B0A00000000000000" pitchFamily="34" charset="-122"/>
              </a:rPr>
              <a:t>选取 </a:t>
            </a:r>
            <a:r>
              <a:rPr lang="en-US" altLang="zh-CN" sz="2400" dirty="0">
                <a:solidFill>
                  <a:srgbClr val="254FEB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llama2-7B\13B </a:t>
            </a:r>
            <a:r>
              <a:rPr lang="zh-CN" altLang="en-US" sz="2400" dirty="0">
                <a:latin typeface="思源黑体 Heavy" panose="020B0A00000000000000" pitchFamily="34" charset="-122"/>
                <a:ea typeface="思源黑体 Heavy" panose="020B0A00000000000000" pitchFamily="34" charset="-122"/>
              </a:rPr>
              <a:t>进行测试，不同</a:t>
            </a:r>
            <a:r>
              <a:rPr lang="zh-CN" altLang="en-US" sz="2400" dirty="0">
                <a:solidFill>
                  <a:srgbClr val="254FEB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输入负载</a:t>
            </a:r>
            <a:r>
              <a:rPr lang="zh-CN" altLang="en-US" sz="2400" dirty="0">
                <a:latin typeface="思源黑体 Heavy" panose="020B0A00000000000000" pitchFamily="34" charset="-122"/>
                <a:ea typeface="思源黑体 Heavy" panose="020B0A00000000000000" pitchFamily="34" charset="-122"/>
              </a:rPr>
              <a:t>下预测</a:t>
            </a:r>
            <a:r>
              <a:rPr lang="zh-CN" altLang="en-US" sz="2400" dirty="0">
                <a:latin typeface="思源黑体 Heavy" panose="020B0A00000000000000" pitchFamily="34" charset="-122"/>
                <a:ea typeface="思源黑体 Heavy" panose="020B0A00000000000000" pitchFamily="34" charset="-122"/>
                <a:sym typeface="+mn-lt"/>
              </a:rPr>
              <a:t>误差不超过</a:t>
            </a:r>
            <a:r>
              <a:rPr lang="en-US" altLang="zh-CN" sz="2400" dirty="0">
                <a:solidFill>
                  <a:schemeClr val="accent2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  <a:sym typeface="+mn-lt"/>
              </a:rPr>
              <a:t>5%</a:t>
            </a:r>
            <a:endParaRPr lang="zh-CN" altLang="en-US" sz="2400" dirty="0">
              <a:solidFill>
                <a:schemeClr val="accent2"/>
              </a:solidFill>
              <a:latin typeface="思源黑体 Heavy" panose="020B0A00000000000000" pitchFamily="34" charset="-122"/>
              <a:ea typeface="思源黑体 Heavy" panose="020B0A00000000000000" pitchFamily="34" charset="-122"/>
              <a:sym typeface="+mn-lt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AFBDB8F-6740-445E-7B62-9DC4579A7A20}"/>
              </a:ext>
            </a:extLst>
          </p:cNvPr>
          <p:cNvSpPr txBox="1"/>
          <p:nvPr/>
        </p:nvSpPr>
        <p:spPr>
          <a:xfrm>
            <a:off x="1018563" y="3457519"/>
            <a:ext cx="188926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>
                <a:solidFill>
                  <a:schemeClr val="accent1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短</a:t>
            </a:r>
            <a:r>
              <a:rPr lang="zh-CN" altLang="en-US" sz="1400">
                <a:latin typeface="思源黑体 Heavy" panose="020B0A00000000000000" pitchFamily="34" charset="-122"/>
                <a:ea typeface="思源黑体 Heavy" panose="020B0A00000000000000" pitchFamily="34" charset="-122"/>
              </a:rPr>
              <a:t>输入 </a:t>
            </a:r>
            <a:r>
              <a:rPr lang="en-US" altLang="zh-CN" sz="1400">
                <a:latin typeface="思源黑体 Heavy" panose="020B0A00000000000000" pitchFamily="34" charset="-122"/>
                <a:ea typeface="思源黑体 Heavy" panose="020B0A00000000000000" pitchFamily="34" charset="-122"/>
              </a:rPr>
              <a:t>| </a:t>
            </a:r>
            <a:r>
              <a:rPr lang="zh-CN" altLang="en-US" sz="1400">
                <a:solidFill>
                  <a:schemeClr val="accent1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短</a:t>
            </a:r>
            <a:r>
              <a:rPr lang="zh-CN" altLang="en-US" sz="1400">
                <a:latin typeface="思源黑体 Heavy" panose="020B0A00000000000000" pitchFamily="34" charset="-122"/>
                <a:ea typeface="思源黑体 Heavy" panose="020B0A00000000000000" pitchFamily="34" charset="-122"/>
              </a:rPr>
              <a:t>输出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FDF0FAE-2F85-1C54-2867-529D0CBEED9B}"/>
              </a:ext>
            </a:extLst>
          </p:cNvPr>
          <p:cNvSpPr txBox="1"/>
          <p:nvPr/>
        </p:nvSpPr>
        <p:spPr>
          <a:xfrm>
            <a:off x="8627102" y="5878110"/>
            <a:ext cx="16088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>
                <a:latin typeface="思源黑体 Heavy" panose="020B0A00000000000000" pitchFamily="34" charset="-122"/>
                <a:ea typeface="思源黑体 Heavy" panose="020B0A00000000000000" pitchFamily="34" charset="-122"/>
              </a:rPr>
              <a:t>l</a:t>
            </a:r>
            <a:r>
              <a:rPr lang="en-US" altLang="zh-CN" sz="1800">
                <a:latin typeface="思源黑体 Heavy" panose="020B0A00000000000000" pitchFamily="34" charset="-122"/>
                <a:ea typeface="思源黑体 Heavy" panose="020B0A00000000000000" pitchFamily="34" charset="-122"/>
              </a:rPr>
              <a:t>lava-1.5</a:t>
            </a:r>
            <a:endParaRPr lang="zh-CN" altLang="en-US">
              <a:latin typeface="思源黑体 Heavy" panose="020B0A00000000000000" pitchFamily="34" charset="-122"/>
              <a:ea typeface="思源黑体 Heavy" panose="020B0A00000000000000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7A0A360-967F-4017-A2CE-1BE100DD7DC5}"/>
              </a:ext>
            </a:extLst>
          </p:cNvPr>
          <p:cNvSpPr txBox="1"/>
          <p:nvPr/>
        </p:nvSpPr>
        <p:spPr>
          <a:xfrm>
            <a:off x="2464331" y="5839212"/>
            <a:ext cx="18238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>
                <a:latin typeface="思源黑体 Heavy" panose="020B0A00000000000000" pitchFamily="34" charset="-122"/>
                <a:ea typeface="思源黑体 Heavy" panose="020B0A00000000000000" pitchFamily="34" charset="-122"/>
              </a:rPr>
              <a:t>Mixtral 8x7B</a:t>
            </a:r>
            <a:endParaRPr lang="zh-CN" altLang="en-US">
              <a:latin typeface="思源黑体 Heavy" panose="020B0A00000000000000" pitchFamily="34" charset="-122"/>
              <a:ea typeface="思源黑体 Heavy" panose="020B0A00000000000000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92CC638-823A-C554-9FA9-2BE0B31898C5}"/>
              </a:ext>
            </a:extLst>
          </p:cNvPr>
          <p:cNvSpPr txBox="1"/>
          <p:nvPr/>
        </p:nvSpPr>
        <p:spPr>
          <a:xfrm>
            <a:off x="4002950" y="3495539"/>
            <a:ext cx="177816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>
                <a:solidFill>
                  <a:schemeClr val="accent1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短</a:t>
            </a:r>
            <a:r>
              <a:rPr lang="zh-CN" altLang="en-US" sz="1400">
                <a:latin typeface="思源黑体 Heavy" panose="020B0A00000000000000" pitchFamily="34" charset="-122"/>
                <a:ea typeface="思源黑体 Heavy" panose="020B0A00000000000000" pitchFamily="34" charset="-122"/>
              </a:rPr>
              <a:t>输入 </a:t>
            </a:r>
            <a:r>
              <a:rPr lang="en-US" altLang="zh-CN" sz="1400">
                <a:latin typeface="思源黑体 Heavy" panose="020B0A00000000000000" pitchFamily="34" charset="-122"/>
                <a:ea typeface="思源黑体 Heavy" panose="020B0A00000000000000" pitchFamily="34" charset="-122"/>
              </a:rPr>
              <a:t>| </a:t>
            </a:r>
            <a:r>
              <a:rPr lang="zh-CN" altLang="en-US" sz="1400">
                <a:solidFill>
                  <a:srgbClr val="FFC000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长</a:t>
            </a:r>
            <a:r>
              <a:rPr lang="zh-CN" altLang="en-US" sz="1400">
                <a:latin typeface="思源黑体 Heavy" panose="020B0A00000000000000" pitchFamily="34" charset="-122"/>
                <a:ea typeface="思源黑体 Heavy" panose="020B0A00000000000000" pitchFamily="34" charset="-122"/>
              </a:rPr>
              <a:t>输出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39660D8-819F-BD9F-94A7-08540D135095}"/>
              </a:ext>
            </a:extLst>
          </p:cNvPr>
          <p:cNvSpPr txBox="1"/>
          <p:nvPr/>
        </p:nvSpPr>
        <p:spPr>
          <a:xfrm>
            <a:off x="833223" y="5584365"/>
            <a:ext cx="173686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>
                <a:solidFill>
                  <a:srgbClr val="FFC000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长</a:t>
            </a:r>
            <a:r>
              <a:rPr lang="zh-CN" altLang="en-US" sz="1400">
                <a:latin typeface="思源黑体 Heavy" panose="020B0A00000000000000" pitchFamily="34" charset="-122"/>
                <a:ea typeface="思源黑体 Heavy" panose="020B0A00000000000000" pitchFamily="34" charset="-122"/>
              </a:rPr>
              <a:t>输入 </a:t>
            </a:r>
            <a:r>
              <a:rPr lang="en-US" altLang="zh-CN" sz="1400">
                <a:latin typeface="思源黑体 Heavy" panose="020B0A00000000000000" pitchFamily="34" charset="-122"/>
                <a:ea typeface="思源黑体 Heavy" panose="020B0A00000000000000" pitchFamily="34" charset="-122"/>
              </a:rPr>
              <a:t>| </a:t>
            </a:r>
            <a:r>
              <a:rPr lang="zh-CN" altLang="en-US" sz="1400">
                <a:solidFill>
                  <a:schemeClr val="accent1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短</a:t>
            </a:r>
            <a:r>
              <a:rPr lang="zh-CN" altLang="en-US" sz="1400">
                <a:latin typeface="思源黑体 Heavy" panose="020B0A00000000000000" pitchFamily="34" charset="-122"/>
                <a:ea typeface="思源黑体 Heavy" panose="020B0A00000000000000" pitchFamily="34" charset="-122"/>
              </a:rPr>
              <a:t>输出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15F92A1-69B0-EE52-B62C-01BB5CEDEECC}"/>
              </a:ext>
            </a:extLst>
          </p:cNvPr>
          <p:cNvSpPr txBox="1"/>
          <p:nvPr/>
        </p:nvSpPr>
        <p:spPr>
          <a:xfrm>
            <a:off x="3960206" y="5583970"/>
            <a:ext cx="173686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>
                <a:solidFill>
                  <a:srgbClr val="FFC000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长</a:t>
            </a:r>
            <a:r>
              <a:rPr lang="zh-CN" altLang="en-US" sz="1400">
                <a:latin typeface="思源黑体 Heavy" panose="020B0A00000000000000" pitchFamily="34" charset="-122"/>
                <a:ea typeface="思源黑体 Heavy" panose="020B0A00000000000000" pitchFamily="34" charset="-122"/>
              </a:rPr>
              <a:t>输入 </a:t>
            </a:r>
            <a:r>
              <a:rPr lang="en-US" altLang="zh-CN" sz="1400">
                <a:latin typeface="思源黑体 Heavy" panose="020B0A00000000000000" pitchFamily="34" charset="-122"/>
                <a:ea typeface="思源黑体 Heavy" panose="020B0A00000000000000" pitchFamily="34" charset="-122"/>
              </a:rPr>
              <a:t>| </a:t>
            </a:r>
            <a:r>
              <a:rPr lang="zh-CN" altLang="en-US" sz="1400">
                <a:solidFill>
                  <a:srgbClr val="FFC000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长</a:t>
            </a:r>
            <a:r>
              <a:rPr lang="zh-CN" altLang="en-US" sz="1400">
                <a:latin typeface="思源黑体 Heavy" panose="020B0A00000000000000" pitchFamily="34" charset="-122"/>
                <a:ea typeface="思源黑体 Heavy" panose="020B0A00000000000000" pitchFamily="34" charset="-122"/>
              </a:rPr>
              <a:t>输出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AB837276-AFB2-DD34-3CA6-BA74D5D7BA0F}"/>
              </a:ext>
            </a:extLst>
          </p:cNvPr>
          <p:cNvSpPr txBox="1"/>
          <p:nvPr/>
        </p:nvSpPr>
        <p:spPr>
          <a:xfrm>
            <a:off x="7008225" y="3493806"/>
            <a:ext cx="188926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>
                <a:solidFill>
                  <a:schemeClr val="accent1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短</a:t>
            </a:r>
            <a:r>
              <a:rPr lang="zh-CN" altLang="en-US" sz="1400">
                <a:latin typeface="思源黑体 Heavy" panose="020B0A00000000000000" pitchFamily="34" charset="-122"/>
                <a:ea typeface="思源黑体 Heavy" panose="020B0A00000000000000" pitchFamily="34" charset="-122"/>
              </a:rPr>
              <a:t>输入 </a:t>
            </a:r>
            <a:r>
              <a:rPr lang="en-US" altLang="zh-CN" sz="1400">
                <a:latin typeface="思源黑体 Heavy" panose="020B0A00000000000000" pitchFamily="34" charset="-122"/>
                <a:ea typeface="思源黑体 Heavy" panose="020B0A00000000000000" pitchFamily="34" charset="-122"/>
              </a:rPr>
              <a:t>| </a:t>
            </a:r>
            <a:r>
              <a:rPr lang="zh-CN" altLang="en-US" sz="1400">
                <a:solidFill>
                  <a:schemeClr val="accent1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短</a:t>
            </a:r>
            <a:r>
              <a:rPr lang="zh-CN" altLang="en-US" sz="1400">
                <a:latin typeface="思源黑体 Heavy" panose="020B0A00000000000000" pitchFamily="34" charset="-122"/>
                <a:ea typeface="思源黑体 Heavy" panose="020B0A00000000000000" pitchFamily="34" charset="-122"/>
              </a:rPr>
              <a:t>输出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2C4BAF1-AE8B-410B-2110-31D4E5EC8D29}"/>
              </a:ext>
            </a:extLst>
          </p:cNvPr>
          <p:cNvSpPr txBox="1"/>
          <p:nvPr/>
        </p:nvSpPr>
        <p:spPr>
          <a:xfrm>
            <a:off x="9943317" y="3462184"/>
            <a:ext cx="177816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>
                <a:solidFill>
                  <a:schemeClr val="accent1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短</a:t>
            </a:r>
            <a:r>
              <a:rPr lang="zh-CN" altLang="en-US" sz="1400">
                <a:latin typeface="思源黑体 Heavy" panose="020B0A00000000000000" pitchFamily="34" charset="-122"/>
                <a:ea typeface="思源黑体 Heavy" panose="020B0A00000000000000" pitchFamily="34" charset="-122"/>
              </a:rPr>
              <a:t>输入 </a:t>
            </a:r>
            <a:r>
              <a:rPr lang="en-US" altLang="zh-CN" sz="1400">
                <a:latin typeface="思源黑体 Heavy" panose="020B0A00000000000000" pitchFamily="34" charset="-122"/>
                <a:ea typeface="思源黑体 Heavy" panose="020B0A00000000000000" pitchFamily="34" charset="-122"/>
              </a:rPr>
              <a:t>| </a:t>
            </a:r>
            <a:r>
              <a:rPr lang="zh-CN" altLang="en-US" sz="1400">
                <a:solidFill>
                  <a:srgbClr val="FFC000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长</a:t>
            </a:r>
            <a:r>
              <a:rPr lang="zh-CN" altLang="en-US" sz="1400">
                <a:latin typeface="思源黑体 Heavy" panose="020B0A00000000000000" pitchFamily="34" charset="-122"/>
                <a:ea typeface="思源黑体 Heavy" panose="020B0A00000000000000" pitchFamily="34" charset="-122"/>
              </a:rPr>
              <a:t>输出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CA00DD3-69F7-C76C-F257-B1343847E6AE}"/>
              </a:ext>
            </a:extLst>
          </p:cNvPr>
          <p:cNvSpPr txBox="1"/>
          <p:nvPr/>
        </p:nvSpPr>
        <p:spPr>
          <a:xfrm>
            <a:off x="7008225" y="5617999"/>
            <a:ext cx="173686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>
                <a:solidFill>
                  <a:srgbClr val="FFC000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长</a:t>
            </a:r>
            <a:r>
              <a:rPr lang="zh-CN" altLang="en-US" sz="1400">
                <a:latin typeface="思源黑体 Heavy" panose="020B0A00000000000000" pitchFamily="34" charset="-122"/>
                <a:ea typeface="思源黑体 Heavy" panose="020B0A00000000000000" pitchFamily="34" charset="-122"/>
              </a:rPr>
              <a:t>输入 </a:t>
            </a:r>
            <a:r>
              <a:rPr lang="en-US" altLang="zh-CN" sz="1400">
                <a:latin typeface="思源黑体 Heavy" panose="020B0A00000000000000" pitchFamily="34" charset="-122"/>
                <a:ea typeface="思源黑体 Heavy" panose="020B0A00000000000000" pitchFamily="34" charset="-122"/>
              </a:rPr>
              <a:t>| </a:t>
            </a:r>
            <a:r>
              <a:rPr lang="zh-CN" altLang="en-US" sz="1400">
                <a:solidFill>
                  <a:schemeClr val="accent1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短</a:t>
            </a:r>
            <a:r>
              <a:rPr lang="zh-CN" altLang="en-US" sz="1400">
                <a:latin typeface="思源黑体 Heavy" panose="020B0A00000000000000" pitchFamily="34" charset="-122"/>
                <a:ea typeface="思源黑体 Heavy" panose="020B0A00000000000000" pitchFamily="34" charset="-122"/>
              </a:rPr>
              <a:t>输出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DD69F75C-8AC4-0F18-D2C8-A0FB78ABDB35}"/>
              </a:ext>
            </a:extLst>
          </p:cNvPr>
          <p:cNvSpPr txBox="1"/>
          <p:nvPr/>
        </p:nvSpPr>
        <p:spPr>
          <a:xfrm>
            <a:off x="9943317" y="5633916"/>
            <a:ext cx="173686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>
                <a:solidFill>
                  <a:srgbClr val="FFC000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长</a:t>
            </a:r>
            <a:r>
              <a:rPr lang="zh-CN" altLang="en-US" sz="1400">
                <a:latin typeface="思源黑体 Heavy" panose="020B0A00000000000000" pitchFamily="34" charset="-122"/>
                <a:ea typeface="思源黑体 Heavy" panose="020B0A00000000000000" pitchFamily="34" charset="-122"/>
              </a:rPr>
              <a:t>输入 </a:t>
            </a:r>
            <a:r>
              <a:rPr lang="en-US" altLang="zh-CN" sz="1400">
                <a:latin typeface="思源黑体 Heavy" panose="020B0A00000000000000" pitchFamily="34" charset="-122"/>
                <a:ea typeface="思源黑体 Heavy" panose="020B0A00000000000000" pitchFamily="34" charset="-122"/>
              </a:rPr>
              <a:t>| </a:t>
            </a:r>
            <a:r>
              <a:rPr lang="zh-CN" altLang="en-US" sz="1400">
                <a:solidFill>
                  <a:srgbClr val="FFC000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长</a:t>
            </a:r>
            <a:r>
              <a:rPr lang="zh-CN" altLang="en-US" sz="1400">
                <a:latin typeface="思源黑体 Heavy" panose="020B0A00000000000000" pitchFamily="34" charset="-122"/>
                <a:ea typeface="思源黑体 Heavy" panose="020B0A00000000000000" pitchFamily="34" charset="-122"/>
              </a:rPr>
              <a:t>输出</a:t>
            </a:r>
          </a:p>
        </p:txBody>
      </p:sp>
      <p:pic>
        <p:nvPicPr>
          <p:cNvPr id="25" name="图片 24" descr="图表, 条形图&#10;&#10;描述已自动生成">
            <a:extLst>
              <a:ext uri="{FF2B5EF4-FFF2-40B4-BE49-F238E27FC236}">
                <a16:creationId xmlns:a16="http://schemas.microsoft.com/office/drawing/2014/main" id="{02D80178-5F35-F60C-C035-8A820DA8D1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181" y="3776384"/>
            <a:ext cx="2838055" cy="1689045"/>
          </a:xfrm>
          <a:prstGeom prst="rect">
            <a:avLst/>
          </a:prstGeom>
        </p:spPr>
      </p:pic>
      <p:pic>
        <p:nvPicPr>
          <p:cNvPr id="26" name="图片 25" descr="图表, 条形图&#10;&#10;描述已自动生成">
            <a:extLst>
              <a:ext uri="{FF2B5EF4-FFF2-40B4-BE49-F238E27FC236}">
                <a16:creationId xmlns:a16="http://schemas.microsoft.com/office/drawing/2014/main" id="{7FDFB7DB-D227-2861-CCE5-5C93C6D162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9495" y="3776384"/>
            <a:ext cx="2841556" cy="1691128"/>
          </a:xfrm>
          <a:prstGeom prst="rect">
            <a:avLst/>
          </a:prstGeom>
        </p:spPr>
      </p:pic>
      <p:pic>
        <p:nvPicPr>
          <p:cNvPr id="27" name="图片 26" descr="图表, 条形图&#10;&#10;描述已自动生成">
            <a:extLst>
              <a:ext uri="{FF2B5EF4-FFF2-40B4-BE49-F238E27FC236}">
                <a16:creationId xmlns:a16="http://schemas.microsoft.com/office/drawing/2014/main" id="{983A4B03-11E5-7EFB-4B09-4A07DF614A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4251" y="1707374"/>
            <a:ext cx="2836800" cy="1688298"/>
          </a:xfrm>
          <a:prstGeom prst="rect">
            <a:avLst/>
          </a:prstGeom>
        </p:spPr>
      </p:pic>
      <p:pic>
        <p:nvPicPr>
          <p:cNvPr id="28" name="图片 27" descr="图表, 条形图&#10;&#10;描述已自动生成">
            <a:extLst>
              <a:ext uri="{FF2B5EF4-FFF2-40B4-BE49-F238E27FC236}">
                <a16:creationId xmlns:a16="http://schemas.microsoft.com/office/drawing/2014/main" id="{A08F3DE9-1081-C041-EEE4-BE8CB8DE5D7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181" y="1717142"/>
            <a:ext cx="2836800" cy="1688298"/>
          </a:xfrm>
          <a:prstGeom prst="rect">
            <a:avLst/>
          </a:prstGeom>
        </p:spPr>
      </p:pic>
      <p:pic>
        <p:nvPicPr>
          <p:cNvPr id="29" name="图片 28" descr="图表, 条形图&#10;&#10;描述已自动生成">
            <a:extLst>
              <a:ext uri="{FF2B5EF4-FFF2-40B4-BE49-F238E27FC236}">
                <a16:creationId xmlns:a16="http://schemas.microsoft.com/office/drawing/2014/main" id="{B7F673F1-9120-55DA-F7EA-9438502F53E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1873" y="3775308"/>
            <a:ext cx="2836800" cy="1688298"/>
          </a:xfrm>
          <a:prstGeom prst="rect">
            <a:avLst/>
          </a:prstGeom>
        </p:spPr>
      </p:pic>
      <p:pic>
        <p:nvPicPr>
          <p:cNvPr id="30" name="图片 29" descr="图表, 条形图&#10;&#10;描述已自动生成">
            <a:extLst>
              <a:ext uri="{FF2B5EF4-FFF2-40B4-BE49-F238E27FC236}">
                <a16:creationId xmlns:a16="http://schemas.microsoft.com/office/drawing/2014/main" id="{F96CAED1-DA25-D9E3-2F26-839F66D2B24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8345" y="3776384"/>
            <a:ext cx="2836800" cy="1688298"/>
          </a:xfrm>
          <a:prstGeom prst="rect">
            <a:avLst/>
          </a:prstGeom>
        </p:spPr>
      </p:pic>
      <p:pic>
        <p:nvPicPr>
          <p:cNvPr id="31" name="图片 30" descr="图表, 条形图&#10;&#10;描述已自动生成">
            <a:extLst>
              <a:ext uri="{FF2B5EF4-FFF2-40B4-BE49-F238E27FC236}">
                <a16:creationId xmlns:a16="http://schemas.microsoft.com/office/drawing/2014/main" id="{9E87752A-F6E7-34B4-2962-2CDEEA44567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1873" y="1707374"/>
            <a:ext cx="2836800" cy="1688298"/>
          </a:xfrm>
          <a:prstGeom prst="rect">
            <a:avLst/>
          </a:prstGeom>
        </p:spPr>
      </p:pic>
      <p:pic>
        <p:nvPicPr>
          <p:cNvPr id="32" name="图片 31" descr="图表, 条形图&#10;&#10;描述已自动生成">
            <a:extLst>
              <a:ext uri="{FF2B5EF4-FFF2-40B4-BE49-F238E27FC236}">
                <a16:creationId xmlns:a16="http://schemas.microsoft.com/office/drawing/2014/main" id="{CFA987DB-A995-DFAC-AB2C-DCF4FCFA307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8345" y="1710083"/>
            <a:ext cx="2836800" cy="1688298"/>
          </a:xfrm>
          <a:prstGeom prst="rect">
            <a:avLst/>
          </a:prstGeom>
        </p:spPr>
      </p:pic>
      <p:sp>
        <p:nvSpPr>
          <p:cNvPr id="33" name="文本框 32">
            <a:extLst>
              <a:ext uri="{FF2B5EF4-FFF2-40B4-BE49-F238E27FC236}">
                <a16:creationId xmlns:a16="http://schemas.microsoft.com/office/drawing/2014/main" id="{000BA7B6-0581-DBE4-7336-3CFF24EB6D25}"/>
              </a:ext>
            </a:extLst>
          </p:cNvPr>
          <p:cNvSpPr txBox="1"/>
          <p:nvPr/>
        </p:nvSpPr>
        <p:spPr>
          <a:xfrm>
            <a:off x="1069417" y="6233012"/>
            <a:ext cx="104326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实验</a:t>
            </a:r>
            <a:r>
              <a:rPr lang="zh-CN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环境：昇腾 </a:t>
            </a:r>
            <a:r>
              <a:rPr lang="en-US" altLang="zh-CN" sz="1400">
                <a:solidFill>
                  <a:schemeClr val="tx1">
                    <a:lumMod val="50000"/>
                    <a:lumOff val="50000"/>
                  </a:schemeClr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Ascend 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910B-64G | </a:t>
            </a:r>
            <a:r>
              <a:rPr lang="en-US" altLang="zh-CN" sz="1400">
                <a:solidFill>
                  <a:schemeClr val="tx1">
                    <a:lumMod val="50000"/>
                    <a:lumOff val="50000"/>
                  </a:schemeClr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NVIDIA A100-80G</a:t>
            </a:r>
            <a:r>
              <a:rPr lang="zh-CN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（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显存占用情况与加速卡型号无关） 测试及绘图程序已</a:t>
            </a:r>
            <a:r>
              <a:rPr lang="zh-CN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开源</a:t>
            </a:r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  <a:latin typeface="思源黑体 Medium" panose="020B0600000000000000" pitchFamily="34" charset="-122"/>
              <a:ea typeface="思源黑体 Medium" panose="020B06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06586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2BEFB9-7E44-21D2-75F9-8B051F7F10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02B1AF2-A413-BEB7-F8CE-40868FF8AF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955" y="522605"/>
            <a:ext cx="7624445" cy="491490"/>
          </a:xfrm>
        </p:spPr>
        <p:txBody>
          <a:bodyPr/>
          <a:lstStyle/>
          <a:p>
            <a:r>
              <a:rPr lang="en-US" altLang="zh-CN"/>
              <a:t>4.1 </a:t>
            </a:r>
            <a:r>
              <a:rPr lang="zh-CN" altLang="en-US"/>
              <a:t>显存测试结果说明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397F1A8-6774-E51E-27FF-889214257246}"/>
              </a:ext>
            </a:extLst>
          </p:cNvPr>
          <p:cNvSpPr txBox="1"/>
          <p:nvPr/>
        </p:nvSpPr>
        <p:spPr>
          <a:xfrm>
            <a:off x="994133" y="1186316"/>
            <a:ext cx="115256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思源黑体 Heavy" panose="020B0A00000000000000" pitchFamily="34" charset="-122"/>
                <a:ea typeface="思源黑体 Heavy" panose="020B0A00000000000000" pitchFamily="34" charset="-122"/>
              </a:rPr>
              <a:t>选取 </a:t>
            </a:r>
            <a:r>
              <a:rPr lang="en-US" altLang="zh-CN" sz="2400" dirty="0" err="1">
                <a:latin typeface="思源黑体 Heavy" panose="020B0A00000000000000" pitchFamily="34" charset="-122"/>
                <a:ea typeface="思源黑体 Heavy" panose="020B0A00000000000000" pitchFamily="34" charset="-122"/>
              </a:rPr>
              <a:t>Mixtral</a:t>
            </a:r>
            <a:r>
              <a:rPr lang="en-US" altLang="zh-CN" sz="2400" dirty="0">
                <a:latin typeface="思源黑体 Heavy" panose="020B0A00000000000000" pitchFamily="34" charset="-122"/>
                <a:ea typeface="思源黑体 Heavy" panose="020B0A00000000000000" pitchFamily="34" charset="-122"/>
              </a:rPr>
              <a:t> 8x7B </a:t>
            </a:r>
            <a:r>
              <a:rPr lang="en-US" altLang="zh-CN" sz="2400" dirty="0">
                <a:solidFill>
                  <a:srgbClr val="254FEB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(</a:t>
            </a:r>
            <a:r>
              <a:rPr lang="en-US" altLang="zh-CN" sz="2400" dirty="0" err="1">
                <a:solidFill>
                  <a:srgbClr val="254FEB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MoE</a:t>
            </a:r>
            <a:r>
              <a:rPr lang="en-US" altLang="zh-CN" sz="2400" dirty="0">
                <a:solidFill>
                  <a:srgbClr val="254FEB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)</a:t>
            </a:r>
            <a:r>
              <a:rPr lang="zh-CN" altLang="en-US" sz="2400" dirty="0">
                <a:latin typeface="思源黑体 Heavy" panose="020B0A00000000000000" pitchFamily="34" charset="-122"/>
                <a:ea typeface="思源黑体 Heavy" panose="020B0A00000000000000" pitchFamily="34" charset="-122"/>
              </a:rPr>
              <a:t>、</a:t>
            </a:r>
            <a:r>
              <a:rPr lang="en-US" altLang="zh-CN" sz="2400" dirty="0">
                <a:latin typeface="思源黑体 Heavy" panose="020B0A00000000000000" pitchFamily="34" charset="-122"/>
                <a:ea typeface="思源黑体 Heavy" panose="020B0A00000000000000" pitchFamily="34" charset="-122"/>
              </a:rPr>
              <a:t>llava-1.5 </a:t>
            </a:r>
            <a:r>
              <a:rPr lang="en-US" altLang="zh-CN" sz="2400" dirty="0">
                <a:solidFill>
                  <a:srgbClr val="254FEB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(Multimodal) </a:t>
            </a:r>
            <a:r>
              <a:rPr lang="zh-CN" altLang="en-US" sz="2400" dirty="0">
                <a:latin typeface="思源黑体 Heavy" panose="020B0A00000000000000" pitchFamily="34" charset="-122"/>
                <a:ea typeface="思源黑体 Heavy" panose="020B0A00000000000000" pitchFamily="34" charset="-122"/>
              </a:rPr>
              <a:t>进行测试</a:t>
            </a:r>
            <a:endParaRPr lang="zh-CN" altLang="en-US" sz="2400" dirty="0">
              <a:latin typeface="思源黑体 Heavy" panose="020B0A00000000000000" pitchFamily="34" charset="-122"/>
              <a:ea typeface="思源黑体 Heavy" panose="020B0A00000000000000" pitchFamily="34" charset="-122"/>
              <a:sym typeface="+mn-lt"/>
            </a:endParaRPr>
          </a:p>
          <a:p>
            <a:endParaRPr lang="en-US" altLang="zh-CN" sz="2400" dirty="0">
              <a:solidFill>
                <a:schemeClr val="bg1"/>
              </a:solidFill>
              <a:latin typeface="思源黑体 Heavy" panose="020B0A00000000000000" pitchFamily="34" charset="-122"/>
              <a:ea typeface="思源黑体 Heavy" panose="020B0A00000000000000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91C5263-6A88-CECF-5D95-AC3A151F68AD}"/>
              </a:ext>
            </a:extLst>
          </p:cNvPr>
          <p:cNvSpPr txBox="1"/>
          <p:nvPr/>
        </p:nvSpPr>
        <p:spPr>
          <a:xfrm>
            <a:off x="1069371" y="6235665"/>
            <a:ext cx="104326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实验</a:t>
            </a:r>
            <a:r>
              <a:rPr lang="zh-CN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环境：昇腾 </a:t>
            </a:r>
            <a:r>
              <a:rPr lang="en-US" altLang="zh-CN" sz="1400">
                <a:solidFill>
                  <a:schemeClr val="tx1">
                    <a:lumMod val="50000"/>
                    <a:lumOff val="50000"/>
                  </a:schemeClr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Ascend 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910B-64G | </a:t>
            </a:r>
            <a:r>
              <a:rPr lang="en-US" altLang="zh-CN" sz="1400">
                <a:solidFill>
                  <a:schemeClr val="tx1">
                    <a:lumMod val="50000"/>
                    <a:lumOff val="50000"/>
                  </a:schemeClr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NVIDIA A100-80G</a:t>
            </a:r>
            <a:r>
              <a:rPr lang="zh-CN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（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显存占用情况与加速卡型号无关） 测试及绘图程序已</a:t>
            </a:r>
            <a:r>
              <a:rPr lang="zh-CN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开源</a:t>
            </a:r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  <a:latin typeface="思源黑体 Medium" panose="020B0600000000000000" pitchFamily="34" charset="-122"/>
              <a:ea typeface="思源黑体 Medium" panose="020B0600000000000000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B0D1765-E703-6961-B815-5CCFC86BDEB8}"/>
              </a:ext>
            </a:extLst>
          </p:cNvPr>
          <p:cNvSpPr txBox="1"/>
          <p:nvPr/>
        </p:nvSpPr>
        <p:spPr>
          <a:xfrm>
            <a:off x="1018563" y="3457519"/>
            <a:ext cx="188926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>
                <a:solidFill>
                  <a:schemeClr val="accent1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短</a:t>
            </a:r>
            <a:r>
              <a:rPr lang="zh-CN" altLang="en-US" sz="1400">
                <a:latin typeface="思源黑体 Heavy" panose="020B0A00000000000000" pitchFamily="34" charset="-122"/>
                <a:ea typeface="思源黑体 Heavy" panose="020B0A00000000000000" pitchFamily="34" charset="-122"/>
              </a:rPr>
              <a:t>输入 </a:t>
            </a:r>
            <a:r>
              <a:rPr lang="en-US" altLang="zh-CN" sz="1400">
                <a:latin typeface="思源黑体 Heavy" panose="020B0A00000000000000" pitchFamily="34" charset="-122"/>
                <a:ea typeface="思源黑体 Heavy" panose="020B0A00000000000000" pitchFamily="34" charset="-122"/>
              </a:rPr>
              <a:t>| </a:t>
            </a:r>
            <a:r>
              <a:rPr lang="zh-CN" altLang="en-US" sz="1400">
                <a:solidFill>
                  <a:schemeClr val="accent1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短</a:t>
            </a:r>
            <a:r>
              <a:rPr lang="zh-CN" altLang="en-US" sz="1400">
                <a:latin typeface="思源黑体 Heavy" panose="020B0A00000000000000" pitchFamily="34" charset="-122"/>
                <a:ea typeface="思源黑体 Heavy" panose="020B0A00000000000000" pitchFamily="34" charset="-122"/>
              </a:rPr>
              <a:t>输出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B152B27-8DAF-8ADC-9820-FBFABCD3CFA9}"/>
              </a:ext>
            </a:extLst>
          </p:cNvPr>
          <p:cNvSpPr txBox="1"/>
          <p:nvPr/>
        </p:nvSpPr>
        <p:spPr>
          <a:xfrm>
            <a:off x="8627102" y="5878110"/>
            <a:ext cx="16088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>
                <a:latin typeface="思源黑体 Heavy" panose="020B0A00000000000000" pitchFamily="34" charset="-122"/>
                <a:ea typeface="思源黑体 Heavy" panose="020B0A00000000000000" pitchFamily="34" charset="-122"/>
              </a:rPr>
              <a:t>l</a:t>
            </a:r>
            <a:r>
              <a:rPr lang="en-US" altLang="zh-CN" sz="1800">
                <a:latin typeface="思源黑体 Heavy" panose="020B0A00000000000000" pitchFamily="34" charset="-122"/>
                <a:ea typeface="思源黑体 Heavy" panose="020B0A00000000000000" pitchFamily="34" charset="-122"/>
              </a:rPr>
              <a:t>lava-1.5</a:t>
            </a:r>
            <a:endParaRPr lang="zh-CN" altLang="en-US">
              <a:latin typeface="思源黑体 Heavy" panose="020B0A00000000000000" pitchFamily="34" charset="-122"/>
              <a:ea typeface="思源黑体 Heavy" panose="020B0A00000000000000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4D441A8-8AFD-221B-C3BA-A10156E70C7A}"/>
              </a:ext>
            </a:extLst>
          </p:cNvPr>
          <p:cNvSpPr txBox="1"/>
          <p:nvPr/>
        </p:nvSpPr>
        <p:spPr>
          <a:xfrm>
            <a:off x="2464331" y="5839212"/>
            <a:ext cx="18238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>
                <a:latin typeface="思源黑体 Heavy" panose="020B0A00000000000000" pitchFamily="34" charset="-122"/>
                <a:ea typeface="思源黑体 Heavy" panose="020B0A00000000000000" pitchFamily="34" charset="-122"/>
              </a:rPr>
              <a:t>Mixtral 8x7B</a:t>
            </a:r>
            <a:endParaRPr lang="zh-CN" altLang="en-US">
              <a:latin typeface="思源黑体 Heavy" panose="020B0A00000000000000" pitchFamily="34" charset="-122"/>
              <a:ea typeface="思源黑体 Heavy" panose="020B0A00000000000000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213192F-4FAE-C599-172A-9AE554B549C3}"/>
              </a:ext>
            </a:extLst>
          </p:cNvPr>
          <p:cNvSpPr txBox="1"/>
          <p:nvPr/>
        </p:nvSpPr>
        <p:spPr>
          <a:xfrm>
            <a:off x="4002950" y="3495539"/>
            <a:ext cx="177816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>
                <a:solidFill>
                  <a:schemeClr val="accent1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短</a:t>
            </a:r>
            <a:r>
              <a:rPr lang="zh-CN" altLang="en-US" sz="1400">
                <a:latin typeface="思源黑体 Heavy" panose="020B0A00000000000000" pitchFamily="34" charset="-122"/>
                <a:ea typeface="思源黑体 Heavy" panose="020B0A00000000000000" pitchFamily="34" charset="-122"/>
              </a:rPr>
              <a:t>输入 </a:t>
            </a:r>
            <a:r>
              <a:rPr lang="en-US" altLang="zh-CN" sz="1400">
                <a:latin typeface="思源黑体 Heavy" panose="020B0A00000000000000" pitchFamily="34" charset="-122"/>
                <a:ea typeface="思源黑体 Heavy" panose="020B0A00000000000000" pitchFamily="34" charset="-122"/>
              </a:rPr>
              <a:t>| </a:t>
            </a:r>
            <a:r>
              <a:rPr lang="zh-CN" altLang="en-US" sz="1400">
                <a:solidFill>
                  <a:srgbClr val="FFC000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长</a:t>
            </a:r>
            <a:r>
              <a:rPr lang="zh-CN" altLang="en-US" sz="1400">
                <a:latin typeface="思源黑体 Heavy" panose="020B0A00000000000000" pitchFamily="34" charset="-122"/>
                <a:ea typeface="思源黑体 Heavy" panose="020B0A00000000000000" pitchFamily="34" charset="-122"/>
              </a:rPr>
              <a:t>输出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477498B-5587-63F5-F3C3-A717EB83F790}"/>
              </a:ext>
            </a:extLst>
          </p:cNvPr>
          <p:cNvSpPr txBox="1"/>
          <p:nvPr/>
        </p:nvSpPr>
        <p:spPr>
          <a:xfrm>
            <a:off x="833223" y="5584365"/>
            <a:ext cx="173686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>
                <a:solidFill>
                  <a:srgbClr val="FFC000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长</a:t>
            </a:r>
            <a:r>
              <a:rPr lang="zh-CN" altLang="en-US" sz="1400">
                <a:latin typeface="思源黑体 Heavy" panose="020B0A00000000000000" pitchFamily="34" charset="-122"/>
                <a:ea typeface="思源黑体 Heavy" panose="020B0A00000000000000" pitchFamily="34" charset="-122"/>
              </a:rPr>
              <a:t>输入 </a:t>
            </a:r>
            <a:r>
              <a:rPr lang="en-US" altLang="zh-CN" sz="1400">
                <a:latin typeface="思源黑体 Heavy" panose="020B0A00000000000000" pitchFamily="34" charset="-122"/>
                <a:ea typeface="思源黑体 Heavy" panose="020B0A00000000000000" pitchFamily="34" charset="-122"/>
              </a:rPr>
              <a:t>| </a:t>
            </a:r>
            <a:r>
              <a:rPr lang="zh-CN" altLang="en-US" sz="1400">
                <a:solidFill>
                  <a:schemeClr val="accent1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短</a:t>
            </a:r>
            <a:r>
              <a:rPr lang="zh-CN" altLang="en-US" sz="1400">
                <a:latin typeface="思源黑体 Heavy" panose="020B0A00000000000000" pitchFamily="34" charset="-122"/>
                <a:ea typeface="思源黑体 Heavy" panose="020B0A00000000000000" pitchFamily="34" charset="-122"/>
              </a:rPr>
              <a:t>输出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140D789-F4D3-7972-D349-CF8E60CB1892}"/>
              </a:ext>
            </a:extLst>
          </p:cNvPr>
          <p:cNvSpPr txBox="1"/>
          <p:nvPr/>
        </p:nvSpPr>
        <p:spPr>
          <a:xfrm>
            <a:off x="3960206" y="5583970"/>
            <a:ext cx="173686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>
                <a:solidFill>
                  <a:srgbClr val="FFC000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长</a:t>
            </a:r>
            <a:r>
              <a:rPr lang="zh-CN" altLang="en-US" sz="1400">
                <a:latin typeface="思源黑体 Heavy" panose="020B0A00000000000000" pitchFamily="34" charset="-122"/>
                <a:ea typeface="思源黑体 Heavy" panose="020B0A00000000000000" pitchFamily="34" charset="-122"/>
              </a:rPr>
              <a:t>输入 </a:t>
            </a:r>
            <a:r>
              <a:rPr lang="en-US" altLang="zh-CN" sz="1400">
                <a:latin typeface="思源黑体 Heavy" panose="020B0A00000000000000" pitchFamily="34" charset="-122"/>
                <a:ea typeface="思源黑体 Heavy" panose="020B0A00000000000000" pitchFamily="34" charset="-122"/>
              </a:rPr>
              <a:t>| </a:t>
            </a:r>
            <a:r>
              <a:rPr lang="zh-CN" altLang="en-US" sz="1400">
                <a:solidFill>
                  <a:srgbClr val="FFC000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长</a:t>
            </a:r>
            <a:r>
              <a:rPr lang="zh-CN" altLang="en-US" sz="1400">
                <a:latin typeface="思源黑体 Heavy" panose="020B0A00000000000000" pitchFamily="34" charset="-122"/>
                <a:ea typeface="思源黑体 Heavy" panose="020B0A00000000000000" pitchFamily="34" charset="-122"/>
              </a:rPr>
              <a:t>输出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CE33C3B-ADC4-9FB4-6F50-DF3F9834EF69}"/>
              </a:ext>
            </a:extLst>
          </p:cNvPr>
          <p:cNvSpPr txBox="1"/>
          <p:nvPr/>
        </p:nvSpPr>
        <p:spPr>
          <a:xfrm>
            <a:off x="7008225" y="3493806"/>
            <a:ext cx="188926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>
                <a:solidFill>
                  <a:schemeClr val="accent1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短</a:t>
            </a:r>
            <a:r>
              <a:rPr lang="zh-CN" altLang="en-US" sz="1400">
                <a:latin typeface="思源黑体 Heavy" panose="020B0A00000000000000" pitchFamily="34" charset="-122"/>
                <a:ea typeface="思源黑体 Heavy" panose="020B0A00000000000000" pitchFamily="34" charset="-122"/>
              </a:rPr>
              <a:t>输入 </a:t>
            </a:r>
            <a:r>
              <a:rPr lang="en-US" altLang="zh-CN" sz="1400">
                <a:latin typeface="思源黑体 Heavy" panose="020B0A00000000000000" pitchFamily="34" charset="-122"/>
                <a:ea typeface="思源黑体 Heavy" panose="020B0A00000000000000" pitchFamily="34" charset="-122"/>
              </a:rPr>
              <a:t>| </a:t>
            </a:r>
            <a:r>
              <a:rPr lang="zh-CN" altLang="en-US" sz="1400">
                <a:solidFill>
                  <a:schemeClr val="accent1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短</a:t>
            </a:r>
            <a:r>
              <a:rPr lang="zh-CN" altLang="en-US" sz="1400">
                <a:latin typeface="思源黑体 Heavy" panose="020B0A00000000000000" pitchFamily="34" charset="-122"/>
                <a:ea typeface="思源黑体 Heavy" panose="020B0A00000000000000" pitchFamily="34" charset="-122"/>
              </a:rPr>
              <a:t>输出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66ED9A8F-BE38-F3C6-9159-AAF5FD5EE792}"/>
              </a:ext>
            </a:extLst>
          </p:cNvPr>
          <p:cNvSpPr txBox="1"/>
          <p:nvPr/>
        </p:nvSpPr>
        <p:spPr>
          <a:xfrm>
            <a:off x="9943317" y="3462184"/>
            <a:ext cx="177816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>
                <a:solidFill>
                  <a:schemeClr val="accent1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短</a:t>
            </a:r>
            <a:r>
              <a:rPr lang="zh-CN" altLang="en-US" sz="1400">
                <a:latin typeface="思源黑体 Heavy" panose="020B0A00000000000000" pitchFamily="34" charset="-122"/>
                <a:ea typeface="思源黑体 Heavy" panose="020B0A00000000000000" pitchFamily="34" charset="-122"/>
              </a:rPr>
              <a:t>输入 </a:t>
            </a:r>
            <a:r>
              <a:rPr lang="en-US" altLang="zh-CN" sz="1400">
                <a:latin typeface="思源黑体 Heavy" panose="020B0A00000000000000" pitchFamily="34" charset="-122"/>
                <a:ea typeface="思源黑体 Heavy" panose="020B0A00000000000000" pitchFamily="34" charset="-122"/>
              </a:rPr>
              <a:t>| </a:t>
            </a:r>
            <a:r>
              <a:rPr lang="zh-CN" altLang="en-US" sz="1400">
                <a:solidFill>
                  <a:srgbClr val="FFC000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长</a:t>
            </a:r>
            <a:r>
              <a:rPr lang="zh-CN" altLang="en-US" sz="1400">
                <a:latin typeface="思源黑体 Heavy" panose="020B0A00000000000000" pitchFamily="34" charset="-122"/>
                <a:ea typeface="思源黑体 Heavy" panose="020B0A00000000000000" pitchFamily="34" charset="-122"/>
              </a:rPr>
              <a:t>输出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0E396475-BCC8-F5AB-1FEE-948001020903}"/>
              </a:ext>
            </a:extLst>
          </p:cNvPr>
          <p:cNvSpPr txBox="1"/>
          <p:nvPr/>
        </p:nvSpPr>
        <p:spPr>
          <a:xfrm>
            <a:off x="7008225" y="5617999"/>
            <a:ext cx="173686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>
                <a:solidFill>
                  <a:srgbClr val="FFC000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长</a:t>
            </a:r>
            <a:r>
              <a:rPr lang="zh-CN" altLang="en-US" sz="1400">
                <a:latin typeface="思源黑体 Heavy" panose="020B0A00000000000000" pitchFamily="34" charset="-122"/>
                <a:ea typeface="思源黑体 Heavy" panose="020B0A00000000000000" pitchFamily="34" charset="-122"/>
              </a:rPr>
              <a:t>输入 </a:t>
            </a:r>
            <a:r>
              <a:rPr lang="en-US" altLang="zh-CN" sz="1400">
                <a:latin typeface="思源黑体 Heavy" panose="020B0A00000000000000" pitchFamily="34" charset="-122"/>
                <a:ea typeface="思源黑体 Heavy" panose="020B0A00000000000000" pitchFamily="34" charset="-122"/>
              </a:rPr>
              <a:t>| </a:t>
            </a:r>
            <a:r>
              <a:rPr lang="zh-CN" altLang="en-US" sz="1400">
                <a:solidFill>
                  <a:schemeClr val="accent1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短</a:t>
            </a:r>
            <a:r>
              <a:rPr lang="zh-CN" altLang="en-US" sz="1400">
                <a:latin typeface="思源黑体 Heavy" panose="020B0A00000000000000" pitchFamily="34" charset="-122"/>
                <a:ea typeface="思源黑体 Heavy" panose="020B0A00000000000000" pitchFamily="34" charset="-122"/>
              </a:rPr>
              <a:t>输出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454F081A-DB9D-B389-CBA9-E9ED80DD57CB}"/>
              </a:ext>
            </a:extLst>
          </p:cNvPr>
          <p:cNvSpPr txBox="1"/>
          <p:nvPr/>
        </p:nvSpPr>
        <p:spPr>
          <a:xfrm>
            <a:off x="9943317" y="5633916"/>
            <a:ext cx="173686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>
                <a:solidFill>
                  <a:srgbClr val="FFC000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长</a:t>
            </a:r>
            <a:r>
              <a:rPr lang="zh-CN" altLang="en-US" sz="1400">
                <a:latin typeface="思源黑体 Heavy" panose="020B0A00000000000000" pitchFamily="34" charset="-122"/>
                <a:ea typeface="思源黑体 Heavy" panose="020B0A00000000000000" pitchFamily="34" charset="-122"/>
              </a:rPr>
              <a:t>输入 </a:t>
            </a:r>
            <a:r>
              <a:rPr lang="en-US" altLang="zh-CN" sz="1400">
                <a:latin typeface="思源黑体 Heavy" panose="020B0A00000000000000" pitchFamily="34" charset="-122"/>
                <a:ea typeface="思源黑体 Heavy" panose="020B0A00000000000000" pitchFamily="34" charset="-122"/>
              </a:rPr>
              <a:t>| </a:t>
            </a:r>
            <a:r>
              <a:rPr lang="zh-CN" altLang="en-US" sz="1400">
                <a:solidFill>
                  <a:srgbClr val="FFC000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长</a:t>
            </a:r>
            <a:r>
              <a:rPr lang="zh-CN" altLang="en-US" sz="1400">
                <a:latin typeface="思源黑体 Heavy" panose="020B0A00000000000000" pitchFamily="34" charset="-122"/>
                <a:ea typeface="思源黑体 Heavy" panose="020B0A00000000000000" pitchFamily="34" charset="-122"/>
              </a:rPr>
              <a:t>输出</a:t>
            </a:r>
          </a:p>
        </p:txBody>
      </p:sp>
      <p:pic>
        <p:nvPicPr>
          <p:cNvPr id="16" name="图片 15" descr="图表, 条形图&#10;&#10;描述已自动生成">
            <a:extLst>
              <a:ext uri="{FF2B5EF4-FFF2-40B4-BE49-F238E27FC236}">
                <a16:creationId xmlns:a16="http://schemas.microsoft.com/office/drawing/2014/main" id="{C8C63C01-FD31-A35F-8F49-E4D9D0E85B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181" y="1716683"/>
            <a:ext cx="2836800" cy="1688298"/>
          </a:xfrm>
          <a:prstGeom prst="rect">
            <a:avLst/>
          </a:prstGeom>
        </p:spPr>
      </p:pic>
      <p:pic>
        <p:nvPicPr>
          <p:cNvPr id="17" name="图片 16" descr="图表, 条形图&#10;&#10;描述已自动生成">
            <a:extLst>
              <a:ext uri="{FF2B5EF4-FFF2-40B4-BE49-F238E27FC236}">
                <a16:creationId xmlns:a16="http://schemas.microsoft.com/office/drawing/2014/main" id="{711A2743-0FCD-ED05-FAC2-4B6F4643B2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7162" y="1719376"/>
            <a:ext cx="2836800" cy="1688298"/>
          </a:xfrm>
          <a:prstGeom prst="rect">
            <a:avLst/>
          </a:prstGeom>
        </p:spPr>
      </p:pic>
      <p:pic>
        <p:nvPicPr>
          <p:cNvPr id="18" name="图片 17" descr="图表, 条形图&#10;&#10;描述已自动生成">
            <a:extLst>
              <a:ext uri="{FF2B5EF4-FFF2-40B4-BE49-F238E27FC236}">
                <a16:creationId xmlns:a16="http://schemas.microsoft.com/office/drawing/2014/main" id="{227ADC7E-F1EE-A049-B28C-675DDAAD90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181" y="3785582"/>
            <a:ext cx="2836800" cy="1688298"/>
          </a:xfrm>
          <a:prstGeom prst="rect">
            <a:avLst/>
          </a:prstGeom>
        </p:spPr>
      </p:pic>
      <p:pic>
        <p:nvPicPr>
          <p:cNvPr id="19" name="图片 18" descr="图表, 条形图&#10;&#10;描述已自动生成">
            <a:extLst>
              <a:ext uri="{FF2B5EF4-FFF2-40B4-BE49-F238E27FC236}">
                <a16:creationId xmlns:a16="http://schemas.microsoft.com/office/drawing/2014/main" id="{8A014B71-8EDA-24A0-1FC7-72126B77617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3345" y="3778353"/>
            <a:ext cx="2836800" cy="1688298"/>
          </a:xfrm>
          <a:prstGeom prst="rect">
            <a:avLst/>
          </a:prstGeom>
        </p:spPr>
      </p:pic>
      <p:pic>
        <p:nvPicPr>
          <p:cNvPr id="20" name="图片 19" descr="图表, 条形图&#10;&#10;描述已自动生成">
            <a:extLst>
              <a:ext uri="{FF2B5EF4-FFF2-40B4-BE49-F238E27FC236}">
                <a16:creationId xmlns:a16="http://schemas.microsoft.com/office/drawing/2014/main" id="{9CD32D38-C32C-7869-0DD7-54673181B8E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0800" y="3790400"/>
            <a:ext cx="2836800" cy="1688298"/>
          </a:xfrm>
          <a:prstGeom prst="rect">
            <a:avLst/>
          </a:prstGeom>
        </p:spPr>
      </p:pic>
      <p:pic>
        <p:nvPicPr>
          <p:cNvPr id="21" name="图片 20" descr="图表, 条形图, 直方图&#10;&#10;描述已自动生成">
            <a:extLst>
              <a:ext uri="{FF2B5EF4-FFF2-40B4-BE49-F238E27FC236}">
                <a16:creationId xmlns:a16="http://schemas.microsoft.com/office/drawing/2014/main" id="{78471C55-9B21-91B4-0217-67AC0A4251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0962" y="3785582"/>
            <a:ext cx="2836800" cy="1688298"/>
          </a:xfrm>
          <a:prstGeom prst="rect">
            <a:avLst/>
          </a:prstGeom>
        </p:spPr>
      </p:pic>
      <p:pic>
        <p:nvPicPr>
          <p:cNvPr id="22" name="图片 21" descr="图表, 条形图&#10;&#10;描述已自动生成">
            <a:extLst>
              <a:ext uri="{FF2B5EF4-FFF2-40B4-BE49-F238E27FC236}">
                <a16:creationId xmlns:a16="http://schemas.microsoft.com/office/drawing/2014/main" id="{F88FE141-9EEB-FD4D-DAB8-BFC220985F7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0800" y="1693583"/>
            <a:ext cx="2836800" cy="1688298"/>
          </a:xfrm>
          <a:prstGeom prst="rect">
            <a:avLst/>
          </a:prstGeom>
        </p:spPr>
      </p:pic>
      <p:pic>
        <p:nvPicPr>
          <p:cNvPr id="23" name="图片 22" descr="图表, 条形图&#10;&#10;描述已自动生成">
            <a:extLst>
              <a:ext uri="{FF2B5EF4-FFF2-40B4-BE49-F238E27FC236}">
                <a16:creationId xmlns:a16="http://schemas.microsoft.com/office/drawing/2014/main" id="{301D0BEC-DA11-9DD9-A0D1-208E1568B63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981" y="1693797"/>
            <a:ext cx="2836800" cy="1688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9800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528955" y="522129"/>
            <a:ext cx="7624445" cy="492443"/>
          </a:xfrm>
        </p:spPr>
        <p:txBody>
          <a:bodyPr/>
          <a:lstStyle/>
          <a:p>
            <a:r>
              <a:rPr lang="en-US" altLang="zh-CN"/>
              <a:t>4.2 </a:t>
            </a:r>
            <a:r>
              <a:rPr lang="zh-CN" altLang="en-US" sz="2400" spc="100">
                <a:cs typeface="+mn-ea"/>
                <a:sym typeface="+mn-lt"/>
              </a:rPr>
              <a:t>部署服务</a:t>
            </a:r>
            <a:r>
              <a:rPr lang="zh-CN" altLang="en-US" sz="2400" spc="100">
                <a:latin typeface="思源黑体 Heavy" panose="020B0A00000000000000" pitchFamily="34" charset="-122"/>
                <a:ea typeface="思源黑体 Heavy" panose="020B0A00000000000000" pitchFamily="34" charset="-122"/>
                <a:cs typeface="+mn-ea"/>
                <a:sym typeface="+mn-lt"/>
              </a:rPr>
              <a:t>测试</a:t>
            </a:r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697423D-CF79-15B6-0449-A0F969E3F846}"/>
              </a:ext>
            </a:extLst>
          </p:cNvPr>
          <p:cNvSpPr txBox="1"/>
          <p:nvPr/>
        </p:nvSpPr>
        <p:spPr>
          <a:xfrm>
            <a:off x="528955" y="1144538"/>
            <a:ext cx="104326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思源黑体 Heavy" panose="020B0A00000000000000" pitchFamily="34" charset="-122"/>
                <a:ea typeface="思源黑体 Heavy" panose="020B0A00000000000000" pitchFamily="34" charset="-122"/>
              </a:rPr>
              <a:t>DeepSeek-R1-Distill-Qwen </a:t>
            </a:r>
            <a:r>
              <a:rPr lang="en-US" altLang="zh-CN" sz="2400" dirty="0">
                <a:solidFill>
                  <a:srgbClr val="254FEB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7B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33AA009-8E1F-8E62-DF61-3B47BFDDDFB1}"/>
              </a:ext>
            </a:extLst>
          </p:cNvPr>
          <p:cNvSpPr txBox="1"/>
          <p:nvPr/>
        </p:nvSpPr>
        <p:spPr>
          <a:xfrm>
            <a:off x="624891" y="1604294"/>
            <a:ext cx="10432644" cy="777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指定</a:t>
            </a:r>
            <a:r>
              <a:rPr lang="en-US" altLang="zh-CN" dirty="0"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SLO:</a:t>
            </a:r>
            <a:r>
              <a:rPr lang="zh-CN" altLang="en-US" dirty="0"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 </a:t>
            </a:r>
            <a:r>
              <a:rPr lang="en-US" altLang="zh-CN" dirty="0"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TTFT </a:t>
            </a:r>
            <a:r>
              <a:rPr lang="en-US" altLang="zh-CN" dirty="0">
                <a:solidFill>
                  <a:srgbClr val="254FEB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500 </a:t>
            </a:r>
            <a:r>
              <a:rPr lang="en-US" altLang="zh-CN" dirty="0" err="1"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ms</a:t>
            </a:r>
            <a:r>
              <a:rPr lang="en-US" altLang="zh-CN" dirty="0"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, TPOT </a:t>
            </a:r>
            <a:r>
              <a:rPr lang="en-US" altLang="zh-CN">
                <a:solidFill>
                  <a:srgbClr val="254FEB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50</a:t>
            </a:r>
            <a:r>
              <a:rPr lang="en-US" altLang="zh-CN"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 ms</a:t>
            </a:r>
            <a:endParaRPr lang="en-US" altLang="zh-CN" dirty="0">
              <a:latin typeface="思源黑体 Medium" panose="020B0600000000000000" pitchFamily="34" charset="-122"/>
              <a:ea typeface="思源黑体 Medium" panose="020B0600000000000000" pitchFamily="34" charset="-122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使用昇腾 </a:t>
            </a:r>
            <a:r>
              <a:rPr lang="en-US" altLang="zh-CN">
                <a:solidFill>
                  <a:srgbClr val="254FEB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Ascend 910B </a:t>
            </a:r>
            <a:r>
              <a:rPr lang="zh-CN" altLang="en-US"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及 </a:t>
            </a:r>
            <a:r>
              <a:rPr lang="en-US" altLang="zh-CN">
                <a:solidFill>
                  <a:srgbClr val="254FEB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NVIDIA H20 </a:t>
            </a:r>
            <a:r>
              <a:rPr lang="zh-CN" altLang="en-US"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进行测试，</a:t>
            </a:r>
            <a:r>
              <a:rPr lang="en-US" altLang="zh-CN"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AICompass</a:t>
            </a:r>
            <a:r>
              <a:rPr lang="zh-CN" altLang="en-US"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推荐配置均为</a:t>
            </a:r>
            <a:r>
              <a:rPr lang="en-US" altLang="zh-CN"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 </a:t>
            </a:r>
            <a:r>
              <a:rPr lang="en-US" altLang="zh-CN">
                <a:solidFill>
                  <a:srgbClr val="254FEB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1</a:t>
            </a:r>
            <a:r>
              <a:rPr lang="en-US" altLang="zh-CN"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 </a:t>
            </a:r>
            <a:r>
              <a:rPr lang="zh-CN" altLang="en-US"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卡</a:t>
            </a:r>
            <a:endParaRPr lang="en-US" altLang="zh-CN" dirty="0">
              <a:solidFill>
                <a:srgbClr val="254FEB"/>
              </a:solidFill>
              <a:latin typeface="思源黑体 Medium" panose="020B0600000000000000" pitchFamily="34" charset="-122"/>
              <a:ea typeface="思源黑体 Medium" panose="020B0600000000000000" pitchFamily="34" charset="-122"/>
            </a:endParaRP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ED76858C-72C7-7CAC-917D-F9358510A7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3259109"/>
              </p:ext>
            </p:extLst>
          </p:nvPr>
        </p:nvGraphicFramePr>
        <p:xfrm>
          <a:off x="528955" y="2452794"/>
          <a:ext cx="5429103" cy="374672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31864">
                  <a:extLst>
                    <a:ext uri="{9D8B030D-6E8A-4147-A177-3AD203B41FA5}">
                      <a16:colId xmlns:a16="http://schemas.microsoft.com/office/drawing/2014/main" val="1132565969"/>
                    </a:ext>
                  </a:extLst>
                </a:gridCol>
                <a:gridCol w="776377">
                  <a:extLst>
                    <a:ext uri="{9D8B030D-6E8A-4147-A177-3AD203B41FA5}">
                      <a16:colId xmlns:a16="http://schemas.microsoft.com/office/drawing/2014/main" val="3112234593"/>
                    </a:ext>
                  </a:extLst>
                </a:gridCol>
                <a:gridCol w="1046672">
                  <a:extLst>
                    <a:ext uri="{9D8B030D-6E8A-4147-A177-3AD203B41FA5}">
                      <a16:colId xmlns:a16="http://schemas.microsoft.com/office/drawing/2014/main" val="774871992"/>
                    </a:ext>
                  </a:extLst>
                </a:gridCol>
                <a:gridCol w="1023668">
                  <a:extLst>
                    <a:ext uri="{9D8B030D-6E8A-4147-A177-3AD203B41FA5}">
                      <a16:colId xmlns:a16="http://schemas.microsoft.com/office/drawing/2014/main" val="1413831713"/>
                    </a:ext>
                  </a:extLst>
                </a:gridCol>
                <a:gridCol w="1650522">
                  <a:extLst>
                    <a:ext uri="{9D8B030D-6E8A-4147-A177-3AD203B41FA5}">
                      <a16:colId xmlns:a16="http://schemas.microsoft.com/office/drawing/2014/main" val="593710077"/>
                    </a:ext>
                  </a:extLst>
                </a:gridCol>
              </a:tblGrid>
              <a:tr h="416303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思源黑体 Heavy" panose="020B0A00000000000000" pitchFamily="34" charset="-122"/>
                          <a:ea typeface="思源黑体 Heavy" panose="020B0A00000000000000" pitchFamily="34" charset="-122"/>
                        </a:rPr>
                        <a:t>输入</a:t>
                      </a:r>
                      <a:r>
                        <a:rPr lang="en-US" altLang="zh-CN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思源黑体 Heavy" panose="020B0A00000000000000" pitchFamily="34" charset="-122"/>
                          <a:ea typeface="思源黑体 Heavy" panose="020B0A00000000000000" pitchFamily="34" charset="-122"/>
                        </a:rPr>
                        <a:t>/</a:t>
                      </a:r>
                      <a:r>
                        <a:rPr lang="zh-CN" altLang="en-US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思源黑体 Heavy" panose="020B0A00000000000000" pitchFamily="34" charset="-122"/>
                          <a:ea typeface="思源黑体 Heavy" panose="020B0A00000000000000" pitchFamily="34" charset="-122"/>
                        </a:rPr>
                        <a:t>输出</a:t>
                      </a: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400" u="none" strike="noStrike">
                          <a:solidFill>
                            <a:schemeClr val="tx1"/>
                          </a:solidFill>
                          <a:effectLst/>
                          <a:latin typeface="思源黑体 Heavy" panose="020B0A00000000000000" pitchFamily="34" charset="-122"/>
                          <a:ea typeface="思源黑体 Heavy" panose="020B0A00000000000000" pitchFamily="34" charset="-122"/>
                        </a:rPr>
                        <a:t>并发数</a:t>
                      </a:r>
                      <a:endParaRPr lang="en-US" sz="1400" b="1" i="0" u="none" strike="noStrike">
                        <a:solidFill>
                          <a:schemeClr val="tx1"/>
                        </a:solidFill>
                        <a:effectLst/>
                        <a:latin typeface="思源黑体 Heavy" panose="020B0A00000000000000" pitchFamily="34" charset="-122"/>
                        <a:ea typeface="思源黑体 Heavy" panose="020B0A00000000000000" pitchFamily="34" charset="-122"/>
                      </a:endParaRP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solidFill>
                            <a:schemeClr val="tx1"/>
                          </a:solidFill>
                          <a:effectLst/>
                          <a:latin typeface="思源黑体 Heavy" panose="020B0A00000000000000" pitchFamily="34" charset="-122"/>
                          <a:ea typeface="思源黑体 Heavy" panose="020B0A00000000000000" pitchFamily="34" charset="-122"/>
                        </a:rPr>
                        <a:t>TTFT(</a:t>
                      </a:r>
                      <a:r>
                        <a:rPr lang="en-US" sz="1400" u="none" strike="noStrike" dirty="0" err="1">
                          <a:solidFill>
                            <a:schemeClr val="tx1"/>
                          </a:solidFill>
                          <a:effectLst/>
                          <a:latin typeface="思源黑体 Heavy" panose="020B0A00000000000000" pitchFamily="34" charset="-122"/>
                          <a:ea typeface="思源黑体 Heavy" panose="020B0A00000000000000" pitchFamily="34" charset="-122"/>
                        </a:rPr>
                        <a:t>ms</a:t>
                      </a:r>
                      <a:r>
                        <a:rPr lang="en-US" sz="1400" u="none" strike="noStrike" dirty="0">
                          <a:solidFill>
                            <a:schemeClr val="tx1"/>
                          </a:solidFill>
                          <a:effectLst/>
                          <a:latin typeface="思源黑体 Heavy" panose="020B0A00000000000000" pitchFamily="34" charset="-122"/>
                          <a:ea typeface="思源黑体 Heavy" panose="020B0A00000000000000" pitchFamily="34" charset="-122"/>
                        </a:rPr>
                        <a:t>)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思源黑体 Heavy" panose="020B0A00000000000000" pitchFamily="34" charset="-122"/>
                        <a:ea typeface="思源黑体 Heavy" panose="020B0A00000000000000" pitchFamily="34" charset="-122"/>
                      </a:endParaRP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u="none" strike="noStrike" dirty="0">
                          <a:solidFill>
                            <a:schemeClr val="tx1"/>
                          </a:solidFill>
                          <a:effectLst/>
                          <a:latin typeface="思源黑体 Heavy" panose="020B0A00000000000000" pitchFamily="34" charset="-122"/>
                          <a:ea typeface="思源黑体 Heavy" panose="020B0A00000000000000" pitchFamily="34" charset="-122"/>
                        </a:rPr>
                        <a:t>TPOT(</a:t>
                      </a:r>
                      <a:r>
                        <a:rPr lang="en-US" altLang="zh-CN" sz="1400" u="none" strike="noStrike" dirty="0" err="1">
                          <a:solidFill>
                            <a:schemeClr val="tx1"/>
                          </a:solidFill>
                          <a:effectLst/>
                          <a:latin typeface="思源黑体 Heavy" panose="020B0A00000000000000" pitchFamily="34" charset="-122"/>
                          <a:ea typeface="思源黑体 Heavy" panose="020B0A00000000000000" pitchFamily="34" charset="-122"/>
                        </a:rPr>
                        <a:t>ms</a:t>
                      </a:r>
                      <a:r>
                        <a:rPr lang="en-US" altLang="zh-CN" sz="1400" u="none" strike="noStrike" dirty="0">
                          <a:solidFill>
                            <a:schemeClr val="tx1"/>
                          </a:solidFill>
                          <a:effectLst/>
                          <a:latin typeface="思源黑体 Heavy" panose="020B0A00000000000000" pitchFamily="34" charset="-122"/>
                          <a:ea typeface="思源黑体 Heavy" panose="020B0A00000000000000" pitchFamily="34" charset="-122"/>
                        </a:rPr>
                        <a:t>)</a:t>
                      </a:r>
                      <a:endParaRPr lang="en-US" altLang="zh-CN" sz="1400" b="1" i="0" u="none" strike="noStrike" dirty="0">
                        <a:solidFill>
                          <a:schemeClr val="tx1"/>
                        </a:solidFill>
                        <a:effectLst/>
                        <a:latin typeface="思源黑体 Heavy" panose="020B0A00000000000000" pitchFamily="34" charset="-122"/>
                        <a:ea typeface="思源黑体 Heavy" panose="020B0A00000000000000" pitchFamily="34" charset="-122"/>
                      </a:endParaRP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400" u="none" strike="noStrike" dirty="0">
                          <a:solidFill>
                            <a:schemeClr val="tx1"/>
                          </a:solidFill>
                          <a:effectLst/>
                          <a:latin typeface="思源黑体 Heavy" panose="020B0A00000000000000" pitchFamily="34" charset="-122"/>
                          <a:ea typeface="思源黑体 Heavy" panose="020B0A00000000000000" pitchFamily="34" charset="-122"/>
                        </a:rPr>
                        <a:t>吞吐量</a:t>
                      </a:r>
                      <a:r>
                        <a:rPr lang="en-US" altLang="zh-CN" sz="1400" u="none" strike="noStrike" dirty="0">
                          <a:solidFill>
                            <a:schemeClr val="tx1"/>
                          </a:solidFill>
                          <a:effectLst/>
                          <a:latin typeface="思源黑体 Heavy" panose="020B0A00000000000000" pitchFamily="34" charset="-122"/>
                          <a:ea typeface="思源黑体 Heavy" panose="020B0A00000000000000" pitchFamily="34" charset="-122"/>
                        </a:rPr>
                        <a:t>(</a:t>
                      </a:r>
                      <a:r>
                        <a:rPr lang="en-US" sz="1400" u="none" strike="noStrike" dirty="0">
                          <a:solidFill>
                            <a:schemeClr val="tx1"/>
                          </a:solidFill>
                          <a:effectLst/>
                          <a:latin typeface="思源黑体 Heavy" panose="020B0A00000000000000" pitchFamily="34" charset="-122"/>
                          <a:ea typeface="思源黑体 Heavy" panose="020B0A00000000000000" pitchFamily="34" charset="-122"/>
                        </a:rPr>
                        <a:t>tokens/s)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思源黑体 Heavy" panose="020B0A00000000000000" pitchFamily="34" charset="-122"/>
                        <a:ea typeface="思源黑体 Heavy" panose="020B0A00000000000000" pitchFamily="34" charset="-122"/>
                      </a:endParaRP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5403225"/>
                  </a:ext>
                </a:extLst>
              </a:tr>
              <a:tr h="41630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</a:rPr>
                        <a:t>128/128</a:t>
                      </a:r>
                      <a:endParaRPr lang="en-US" altLang="zh-CN" sz="1400" b="0" i="0" u="none" strike="noStrike" dirty="0">
                        <a:solidFill>
                          <a:schemeClr val="tx1"/>
                        </a:solidFill>
                        <a:effectLst/>
                        <a:latin typeface="思源黑体 Medium" panose="020B0600000000000000" pitchFamily="34" charset="-122"/>
                        <a:ea typeface="思源黑体 Medium" panose="020B0600000000000000" pitchFamily="34" charset="-122"/>
                      </a:endParaRP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400" u="none" strike="noStrike" kern="120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1</a:t>
                      </a: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400" u="none" strike="noStrike" kern="120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71.29</a:t>
                      </a: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400" u="none" strike="noStrike" kern="120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31.76</a:t>
                      </a: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400" u="none" strike="noStrike" kern="120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31.26</a:t>
                      </a: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64711"/>
                  </a:ext>
                </a:extLst>
              </a:tr>
              <a:tr h="416303">
                <a:tc vMerge="1">
                  <a:txBody>
                    <a:bodyPr/>
                    <a:lstStyle/>
                    <a:p>
                      <a:pPr algn="ctr" fontAlgn="ctr"/>
                      <a:endParaRPr lang="en-US" altLang="zh-CN" sz="1400" b="0" i="0" u="none" strike="noStrike" dirty="0">
                        <a:solidFill>
                          <a:schemeClr val="tx1"/>
                        </a:solidFill>
                        <a:effectLst/>
                        <a:latin typeface="思源黑体 Medium" panose="020B0600000000000000" pitchFamily="34" charset="-122"/>
                        <a:ea typeface="思源黑体 Medium" panose="020B0600000000000000" pitchFamily="34" charset="-122"/>
                      </a:endParaRP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400" u="none" strike="noStrike" kern="120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8</a:t>
                      </a: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400" u="none" strike="noStrike" kern="1200" dirty="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122.76</a:t>
                      </a: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400" u="none" strike="noStrike" kern="1200" dirty="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35.73</a:t>
                      </a: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400" u="none" strike="noStrike" kern="120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143.23</a:t>
                      </a: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2372131"/>
                  </a:ext>
                </a:extLst>
              </a:tr>
              <a:tr h="41630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</a:rPr>
                        <a:t>128/2048</a:t>
                      </a:r>
                      <a:endParaRPr lang="en-US" altLang="zh-CN" sz="1400" b="0" i="0" u="none" strike="noStrike" dirty="0">
                        <a:solidFill>
                          <a:schemeClr val="tx1"/>
                        </a:solidFill>
                        <a:effectLst/>
                        <a:latin typeface="思源黑体 Medium" panose="020B0600000000000000" pitchFamily="34" charset="-122"/>
                        <a:ea typeface="思源黑体 Medium" panose="020B0600000000000000" pitchFamily="34" charset="-122"/>
                      </a:endParaRP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400" u="none" strike="noStrike" kern="120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1</a:t>
                      </a: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400" u="none" strike="noStrike" kern="120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70.97</a:t>
                      </a: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400" u="none" strike="noStrike" kern="120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31.63</a:t>
                      </a: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400" u="none" strike="noStrike" kern="120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31.59</a:t>
                      </a: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5513681"/>
                  </a:ext>
                </a:extLst>
              </a:tr>
              <a:tr h="416303">
                <a:tc vMerge="1">
                  <a:txBody>
                    <a:bodyPr/>
                    <a:lstStyle/>
                    <a:p>
                      <a:pPr algn="ctr" fontAlgn="ctr"/>
                      <a:endParaRPr lang="en-US" altLang="zh-CN" sz="1400" b="0" i="0" u="none" strike="noStrike" dirty="0">
                        <a:solidFill>
                          <a:schemeClr val="tx1"/>
                        </a:solidFill>
                        <a:effectLst/>
                        <a:latin typeface="思源黑体 Medium" panose="020B0600000000000000" pitchFamily="34" charset="-122"/>
                        <a:ea typeface="思源黑体 Medium" panose="020B0600000000000000" pitchFamily="34" charset="-122"/>
                      </a:endParaRP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400" u="none" strike="noStrike" kern="120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8</a:t>
                      </a: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400" u="none" strike="noStrike" kern="120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114.22</a:t>
                      </a: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400" u="none" strike="noStrike" kern="120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34.04</a:t>
                      </a: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400" u="none" strike="noStrike" kern="120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170.91</a:t>
                      </a: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4189835"/>
                  </a:ext>
                </a:extLst>
              </a:tr>
              <a:tr h="41630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</a:rPr>
                        <a:t>2048/128</a:t>
                      </a: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400" u="none" strike="noStrike" kern="120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1</a:t>
                      </a: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400" u="none" strike="noStrike" kern="120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140.25</a:t>
                      </a: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400" u="none" strike="noStrike" kern="120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31.22</a:t>
                      </a: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400" u="none" strike="noStrike" kern="120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29.99</a:t>
                      </a: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2476615"/>
                  </a:ext>
                </a:extLst>
              </a:tr>
              <a:tr h="416303">
                <a:tc vMerge="1">
                  <a:txBody>
                    <a:bodyPr/>
                    <a:lstStyle/>
                    <a:p>
                      <a:pPr algn="ctr" fontAlgn="ctr"/>
                      <a:endParaRPr lang="en-US" altLang="zh-CN" sz="1400" b="0" i="0" u="none" strike="noStrike">
                        <a:solidFill>
                          <a:schemeClr val="tx1"/>
                        </a:solidFill>
                        <a:effectLst/>
                        <a:latin typeface="思源黑体 Medium" panose="020B0600000000000000" pitchFamily="34" charset="-122"/>
                        <a:ea typeface="思源黑体 Medium" panose="020B0600000000000000" pitchFamily="34" charset="-122"/>
                      </a:endParaRP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400" u="none" strike="noStrike" kern="120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8</a:t>
                      </a: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400" u="none" strike="noStrike" kern="1200" dirty="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370.86</a:t>
                      </a: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400" u="none" strike="noStrike" kern="120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44.59</a:t>
                      </a: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400" u="none" strike="noStrike" kern="120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137.08</a:t>
                      </a: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02120871"/>
                  </a:ext>
                </a:extLst>
              </a:tr>
              <a:tr h="41630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</a:rPr>
                        <a:t>2048/2048</a:t>
                      </a: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400" u="none" strike="noStrike" kern="120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1</a:t>
                      </a: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400" u="none" strike="noStrike" kern="1200" dirty="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140.02</a:t>
                      </a: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400" u="none" strike="noStrike" kern="120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31.51</a:t>
                      </a: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400" u="none" strike="noStrike" kern="120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31.74</a:t>
                      </a: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5002294"/>
                  </a:ext>
                </a:extLst>
              </a:tr>
              <a:tr h="416303">
                <a:tc vMerge="1">
                  <a:txBody>
                    <a:bodyPr/>
                    <a:lstStyle/>
                    <a:p>
                      <a:pPr algn="ctr" fontAlgn="ctr"/>
                      <a:endParaRPr lang="en-US" altLang="zh-CN" sz="1400" b="0" i="0" u="none" strike="noStrike" dirty="0">
                        <a:solidFill>
                          <a:schemeClr val="tx1"/>
                        </a:solidFill>
                        <a:effectLst/>
                        <a:latin typeface="思源黑体 Medium" panose="020B0600000000000000" pitchFamily="34" charset="-122"/>
                        <a:ea typeface="思源黑体 Medium" panose="020B0600000000000000" pitchFamily="34" charset="-122"/>
                      </a:endParaRP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400" u="none" strike="noStrike" kern="120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8</a:t>
                      </a: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400" u="none" strike="noStrike" kern="1200" dirty="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334.42</a:t>
                      </a: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400" u="none" strike="noStrike" kern="120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35.48</a:t>
                      </a: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400" u="none" strike="noStrike" kern="1200" dirty="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152.09</a:t>
                      </a: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003778"/>
                  </a:ext>
                </a:extLst>
              </a:tr>
            </a:tbl>
          </a:graphicData>
        </a:graphic>
      </p:graphicFrame>
      <p:graphicFrame>
        <p:nvGraphicFramePr>
          <p:cNvPr id="14" name="表格 13">
            <a:extLst>
              <a:ext uri="{FF2B5EF4-FFF2-40B4-BE49-F238E27FC236}">
                <a16:creationId xmlns:a16="http://schemas.microsoft.com/office/drawing/2014/main" id="{A45E4C2C-089A-C78F-5678-109D760102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4514250"/>
              </p:ext>
            </p:extLst>
          </p:nvPr>
        </p:nvGraphicFramePr>
        <p:xfrm>
          <a:off x="6228270" y="2452794"/>
          <a:ext cx="5434775" cy="374672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37536">
                  <a:extLst>
                    <a:ext uri="{9D8B030D-6E8A-4147-A177-3AD203B41FA5}">
                      <a16:colId xmlns:a16="http://schemas.microsoft.com/office/drawing/2014/main" val="1132565969"/>
                    </a:ext>
                  </a:extLst>
                </a:gridCol>
                <a:gridCol w="776377">
                  <a:extLst>
                    <a:ext uri="{9D8B030D-6E8A-4147-A177-3AD203B41FA5}">
                      <a16:colId xmlns:a16="http://schemas.microsoft.com/office/drawing/2014/main" val="3112234593"/>
                    </a:ext>
                  </a:extLst>
                </a:gridCol>
                <a:gridCol w="1046672">
                  <a:extLst>
                    <a:ext uri="{9D8B030D-6E8A-4147-A177-3AD203B41FA5}">
                      <a16:colId xmlns:a16="http://schemas.microsoft.com/office/drawing/2014/main" val="774871992"/>
                    </a:ext>
                  </a:extLst>
                </a:gridCol>
                <a:gridCol w="1023668">
                  <a:extLst>
                    <a:ext uri="{9D8B030D-6E8A-4147-A177-3AD203B41FA5}">
                      <a16:colId xmlns:a16="http://schemas.microsoft.com/office/drawing/2014/main" val="1413831713"/>
                    </a:ext>
                  </a:extLst>
                </a:gridCol>
                <a:gridCol w="1650522">
                  <a:extLst>
                    <a:ext uri="{9D8B030D-6E8A-4147-A177-3AD203B41FA5}">
                      <a16:colId xmlns:a16="http://schemas.microsoft.com/office/drawing/2014/main" val="593710077"/>
                    </a:ext>
                  </a:extLst>
                </a:gridCol>
              </a:tblGrid>
              <a:tr h="416303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思源黑体 Heavy" panose="020B0A00000000000000" pitchFamily="34" charset="-122"/>
                          <a:ea typeface="思源黑体 Heavy" panose="020B0A00000000000000" pitchFamily="34" charset="-122"/>
                        </a:rPr>
                        <a:t>输入</a:t>
                      </a:r>
                      <a:r>
                        <a:rPr lang="en-US" altLang="zh-CN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思源黑体 Heavy" panose="020B0A00000000000000" pitchFamily="34" charset="-122"/>
                          <a:ea typeface="思源黑体 Heavy" panose="020B0A00000000000000" pitchFamily="34" charset="-122"/>
                        </a:rPr>
                        <a:t>/</a:t>
                      </a:r>
                      <a:r>
                        <a:rPr lang="zh-CN" altLang="en-US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思源黑体 Heavy" panose="020B0A00000000000000" pitchFamily="34" charset="-122"/>
                          <a:ea typeface="思源黑体 Heavy" panose="020B0A00000000000000" pitchFamily="34" charset="-122"/>
                        </a:rPr>
                        <a:t>输出</a:t>
                      </a: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400" u="none" strike="noStrike" dirty="0">
                          <a:solidFill>
                            <a:schemeClr val="tx1"/>
                          </a:solidFill>
                          <a:effectLst/>
                          <a:latin typeface="思源黑体 Heavy" panose="020B0A00000000000000" pitchFamily="34" charset="-122"/>
                          <a:ea typeface="思源黑体 Heavy" panose="020B0A00000000000000" pitchFamily="34" charset="-122"/>
                        </a:rPr>
                        <a:t>并发数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思源黑体 Heavy" panose="020B0A00000000000000" pitchFamily="34" charset="-122"/>
                        <a:ea typeface="思源黑体 Heavy" panose="020B0A00000000000000" pitchFamily="34" charset="-122"/>
                      </a:endParaRP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solidFill>
                            <a:schemeClr val="tx1"/>
                          </a:solidFill>
                          <a:effectLst/>
                          <a:latin typeface="思源黑体 Heavy" panose="020B0A00000000000000" pitchFamily="34" charset="-122"/>
                          <a:ea typeface="思源黑体 Heavy" panose="020B0A00000000000000" pitchFamily="34" charset="-122"/>
                        </a:rPr>
                        <a:t>TTFT(</a:t>
                      </a:r>
                      <a:r>
                        <a:rPr lang="en-US" sz="1400" u="none" strike="noStrike" dirty="0" err="1">
                          <a:solidFill>
                            <a:schemeClr val="tx1"/>
                          </a:solidFill>
                          <a:effectLst/>
                          <a:latin typeface="思源黑体 Heavy" panose="020B0A00000000000000" pitchFamily="34" charset="-122"/>
                          <a:ea typeface="思源黑体 Heavy" panose="020B0A00000000000000" pitchFamily="34" charset="-122"/>
                        </a:rPr>
                        <a:t>ms</a:t>
                      </a:r>
                      <a:r>
                        <a:rPr lang="en-US" sz="1400" u="none" strike="noStrike" dirty="0">
                          <a:solidFill>
                            <a:schemeClr val="tx1"/>
                          </a:solidFill>
                          <a:effectLst/>
                          <a:latin typeface="思源黑体 Heavy" panose="020B0A00000000000000" pitchFamily="34" charset="-122"/>
                          <a:ea typeface="思源黑体 Heavy" panose="020B0A00000000000000" pitchFamily="34" charset="-122"/>
                        </a:rPr>
                        <a:t>)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思源黑体 Heavy" panose="020B0A00000000000000" pitchFamily="34" charset="-122"/>
                        <a:ea typeface="思源黑体 Heavy" panose="020B0A00000000000000" pitchFamily="34" charset="-122"/>
                      </a:endParaRP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u="none" strike="noStrike" dirty="0">
                          <a:solidFill>
                            <a:schemeClr val="tx1"/>
                          </a:solidFill>
                          <a:effectLst/>
                          <a:latin typeface="思源黑体 Heavy" panose="020B0A00000000000000" pitchFamily="34" charset="-122"/>
                          <a:ea typeface="思源黑体 Heavy" panose="020B0A00000000000000" pitchFamily="34" charset="-122"/>
                        </a:rPr>
                        <a:t>TPOT(</a:t>
                      </a:r>
                      <a:r>
                        <a:rPr lang="en-US" altLang="zh-CN" sz="1400" u="none" strike="noStrike" dirty="0" err="1">
                          <a:solidFill>
                            <a:schemeClr val="tx1"/>
                          </a:solidFill>
                          <a:effectLst/>
                          <a:latin typeface="思源黑体 Heavy" panose="020B0A00000000000000" pitchFamily="34" charset="-122"/>
                          <a:ea typeface="思源黑体 Heavy" panose="020B0A00000000000000" pitchFamily="34" charset="-122"/>
                        </a:rPr>
                        <a:t>ms</a:t>
                      </a:r>
                      <a:r>
                        <a:rPr lang="en-US" altLang="zh-CN" sz="1400" u="none" strike="noStrike" dirty="0">
                          <a:solidFill>
                            <a:schemeClr val="tx1"/>
                          </a:solidFill>
                          <a:effectLst/>
                          <a:latin typeface="思源黑体 Heavy" panose="020B0A00000000000000" pitchFamily="34" charset="-122"/>
                          <a:ea typeface="思源黑体 Heavy" panose="020B0A00000000000000" pitchFamily="34" charset="-122"/>
                        </a:rPr>
                        <a:t>)</a:t>
                      </a:r>
                      <a:endParaRPr lang="en-US" altLang="zh-CN" sz="1400" b="1" i="0" u="none" strike="noStrike" dirty="0">
                        <a:solidFill>
                          <a:schemeClr val="tx1"/>
                        </a:solidFill>
                        <a:effectLst/>
                        <a:latin typeface="思源黑体 Heavy" panose="020B0A00000000000000" pitchFamily="34" charset="-122"/>
                        <a:ea typeface="思源黑体 Heavy" panose="020B0A00000000000000" pitchFamily="34" charset="-122"/>
                      </a:endParaRP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400" u="none" strike="noStrike" dirty="0">
                          <a:solidFill>
                            <a:schemeClr val="tx1"/>
                          </a:solidFill>
                          <a:effectLst/>
                          <a:latin typeface="思源黑体 Heavy" panose="020B0A00000000000000" pitchFamily="34" charset="-122"/>
                          <a:ea typeface="思源黑体 Heavy" panose="020B0A00000000000000" pitchFamily="34" charset="-122"/>
                        </a:rPr>
                        <a:t>吞吐量</a:t>
                      </a:r>
                      <a:r>
                        <a:rPr lang="en-US" altLang="zh-CN" sz="1400" u="none" strike="noStrike" dirty="0">
                          <a:solidFill>
                            <a:schemeClr val="tx1"/>
                          </a:solidFill>
                          <a:effectLst/>
                          <a:latin typeface="思源黑体 Heavy" panose="020B0A00000000000000" pitchFamily="34" charset="-122"/>
                          <a:ea typeface="思源黑体 Heavy" panose="020B0A00000000000000" pitchFamily="34" charset="-122"/>
                        </a:rPr>
                        <a:t>(</a:t>
                      </a:r>
                      <a:r>
                        <a:rPr lang="en-US" sz="1400" u="none" strike="noStrike" dirty="0">
                          <a:solidFill>
                            <a:schemeClr val="tx1"/>
                          </a:solidFill>
                          <a:effectLst/>
                          <a:latin typeface="思源黑体 Heavy" panose="020B0A00000000000000" pitchFamily="34" charset="-122"/>
                          <a:ea typeface="思源黑体 Heavy" panose="020B0A00000000000000" pitchFamily="34" charset="-122"/>
                        </a:rPr>
                        <a:t>tokens/s)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思源黑体 Heavy" panose="020B0A00000000000000" pitchFamily="34" charset="-122"/>
                        <a:ea typeface="思源黑体 Heavy" panose="020B0A00000000000000" pitchFamily="34" charset="-122"/>
                      </a:endParaRP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5403225"/>
                  </a:ext>
                </a:extLst>
              </a:tr>
              <a:tr h="41630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</a:rPr>
                        <a:t>128/128</a:t>
                      </a:r>
                      <a:endParaRPr lang="en-US" altLang="zh-CN" sz="1400" b="0" i="0" u="none" strike="noStrike" dirty="0">
                        <a:solidFill>
                          <a:schemeClr val="tx1"/>
                        </a:solidFill>
                        <a:effectLst/>
                        <a:latin typeface="思源黑体 Medium" panose="020B0600000000000000" pitchFamily="34" charset="-122"/>
                        <a:ea typeface="思源黑体 Medium" panose="020B0600000000000000" pitchFamily="34" charset="-122"/>
                      </a:endParaRP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400" u="none" strike="noStrike" kern="120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1</a:t>
                      </a: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400" u="none" strike="noStrike" kern="120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12.66</a:t>
                      </a: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400" u="none" strike="noStrike" kern="120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6.16</a:t>
                      </a: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400" u="none" strike="noStrike" kern="120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159.71</a:t>
                      </a: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64711"/>
                  </a:ext>
                </a:extLst>
              </a:tr>
              <a:tr h="416303">
                <a:tc vMerge="1">
                  <a:txBody>
                    <a:bodyPr/>
                    <a:lstStyle/>
                    <a:p>
                      <a:pPr algn="ctr" fontAlgn="ctr"/>
                      <a:endParaRPr lang="en-US" altLang="zh-CN" sz="1400" b="0" i="0" u="none" strike="noStrike" dirty="0">
                        <a:solidFill>
                          <a:schemeClr val="tx1"/>
                        </a:solidFill>
                        <a:effectLst/>
                        <a:latin typeface="思源黑体 Medium" panose="020B0600000000000000" pitchFamily="34" charset="-122"/>
                        <a:ea typeface="思源黑体 Medium" panose="020B0600000000000000" pitchFamily="34" charset="-122"/>
                      </a:endParaRP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400" u="none" strike="noStrike" kern="120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8</a:t>
                      </a: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400" u="none" strike="noStrike" kern="120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47.14</a:t>
                      </a: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400" u="none" strike="noStrike" kern="120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6.67</a:t>
                      </a: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400" u="none" strike="noStrike" kern="120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724.9</a:t>
                      </a: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2372131"/>
                  </a:ext>
                </a:extLst>
              </a:tr>
              <a:tr h="41630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</a:rPr>
                        <a:t>128/2048</a:t>
                      </a:r>
                      <a:endParaRPr lang="en-US" altLang="zh-CN" sz="1400" b="0" i="0" u="none" strike="noStrike" dirty="0">
                        <a:solidFill>
                          <a:schemeClr val="tx1"/>
                        </a:solidFill>
                        <a:effectLst/>
                        <a:latin typeface="思源黑体 Medium" panose="020B0600000000000000" pitchFamily="34" charset="-122"/>
                        <a:ea typeface="思源黑体 Medium" panose="020B0600000000000000" pitchFamily="34" charset="-122"/>
                      </a:endParaRP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400" u="none" strike="noStrike" kern="120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1</a:t>
                      </a: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400" u="none" strike="noStrike" kern="120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17.69</a:t>
                      </a: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400" u="none" strike="noStrike" kern="120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6.17</a:t>
                      </a: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400" u="none" strike="noStrike" kern="120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161.72</a:t>
                      </a: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5513681"/>
                  </a:ext>
                </a:extLst>
              </a:tr>
              <a:tr h="416303">
                <a:tc vMerge="1">
                  <a:txBody>
                    <a:bodyPr/>
                    <a:lstStyle/>
                    <a:p>
                      <a:pPr algn="ctr" fontAlgn="ctr"/>
                      <a:endParaRPr lang="en-US" altLang="zh-CN" sz="1400" b="0" i="0" u="none" strike="noStrike" dirty="0">
                        <a:solidFill>
                          <a:schemeClr val="tx1"/>
                        </a:solidFill>
                        <a:effectLst/>
                        <a:latin typeface="思源黑体 Medium" panose="020B0600000000000000" pitchFamily="34" charset="-122"/>
                        <a:ea typeface="思源黑体 Medium" panose="020B0600000000000000" pitchFamily="34" charset="-122"/>
                      </a:endParaRP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400" u="none" strike="noStrike" kern="120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8</a:t>
                      </a: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400" u="none" strike="noStrike" kern="120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53.25</a:t>
                      </a: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400" u="none" strike="noStrike" kern="120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6.49</a:t>
                      </a: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400" u="none" strike="noStrike" kern="120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886.12</a:t>
                      </a: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4189835"/>
                  </a:ext>
                </a:extLst>
              </a:tr>
              <a:tr h="41630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</a:rPr>
                        <a:t>2048/128</a:t>
                      </a: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400" u="none" strike="noStrike" kern="120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1</a:t>
                      </a: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400" u="none" strike="noStrike" kern="120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65.12</a:t>
                      </a: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400" u="none" strike="noStrike" kern="120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6.22</a:t>
                      </a: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400" u="none" strike="noStrike" kern="120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137.87</a:t>
                      </a: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2476615"/>
                  </a:ext>
                </a:extLst>
              </a:tr>
              <a:tr h="416303">
                <a:tc vMerge="1">
                  <a:txBody>
                    <a:bodyPr/>
                    <a:lstStyle/>
                    <a:p>
                      <a:pPr algn="ctr" fontAlgn="ctr"/>
                      <a:endParaRPr lang="en-US" altLang="zh-CN" sz="1400" b="0" i="0" u="none" strike="noStrike">
                        <a:solidFill>
                          <a:schemeClr val="tx1"/>
                        </a:solidFill>
                        <a:effectLst/>
                        <a:latin typeface="思源黑体 Medium" panose="020B0600000000000000" pitchFamily="34" charset="-122"/>
                        <a:ea typeface="思源黑体 Medium" panose="020B0600000000000000" pitchFamily="34" charset="-122"/>
                      </a:endParaRP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400" u="none" strike="noStrike" kern="120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8</a:t>
                      </a: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400" u="none" strike="noStrike" kern="1200" dirty="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56.33</a:t>
                      </a: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400" u="none" strike="noStrike" kern="120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19.5</a:t>
                      </a: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400" u="none" strike="noStrike" kern="1200" dirty="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275.58</a:t>
                      </a: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02120871"/>
                  </a:ext>
                </a:extLst>
              </a:tr>
              <a:tr h="41630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</a:rPr>
                        <a:t>2048/2048</a:t>
                      </a: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400" u="none" strike="noStrike" kern="120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1</a:t>
                      </a: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400" u="none" strike="noStrike" kern="120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63.7</a:t>
                      </a: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400" u="none" strike="noStrike" kern="120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6.19</a:t>
                      </a: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400" u="none" strike="noStrike" kern="120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160.43</a:t>
                      </a: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5002294"/>
                  </a:ext>
                </a:extLst>
              </a:tr>
              <a:tr h="416303">
                <a:tc vMerge="1">
                  <a:txBody>
                    <a:bodyPr/>
                    <a:lstStyle/>
                    <a:p>
                      <a:pPr algn="ctr" fontAlgn="ctr"/>
                      <a:endParaRPr lang="en-US" altLang="zh-CN" sz="1400" b="0" i="0" u="none" strike="noStrike" dirty="0">
                        <a:solidFill>
                          <a:schemeClr val="tx1"/>
                        </a:solidFill>
                        <a:effectLst/>
                        <a:latin typeface="思源黑体 Medium" panose="020B0600000000000000" pitchFamily="34" charset="-122"/>
                        <a:ea typeface="思源黑体 Medium" panose="020B0600000000000000" pitchFamily="34" charset="-122"/>
                      </a:endParaRP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400" u="none" strike="noStrike" kern="120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8</a:t>
                      </a: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400" u="none" strike="noStrike" kern="120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33.31</a:t>
                      </a: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400" u="none" strike="noStrike" kern="120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6.86</a:t>
                      </a: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400" u="none" strike="noStrike" kern="1200" dirty="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794.11</a:t>
                      </a: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003778"/>
                  </a:ext>
                </a:extLst>
              </a:tr>
            </a:tbl>
          </a:graphicData>
        </a:graphic>
      </p:graphicFrame>
      <p:sp>
        <p:nvSpPr>
          <p:cNvPr id="16" name="文本框 15">
            <a:extLst>
              <a:ext uri="{FF2B5EF4-FFF2-40B4-BE49-F238E27FC236}">
                <a16:creationId xmlns:a16="http://schemas.microsoft.com/office/drawing/2014/main" id="{ADB6C346-5971-2D79-E50F-60ACE6C54932}"/>
              </a:ext>
            </a:extLst>
          </p:cNvPr>
          <p:cNvSpPr txBox="1"/>
          <p:nvPr/>
        </p:nvSpPr>
        <p:spPr>
          <a:xfrm>
            <a:off x="2185358" y="6223697"/>
            <a:ext cx="20300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>
                <a:solidFill>
                  <a:schemeClr val="tx1">
                    <a:lumMod val="50000"/>
                    <a:lumOff val="50000"/>
                  </a:schemeClr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Ascend</a:t>
            </a:r>
            <a:r>
              <a:rPr lang="zh-CN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 </a:t>
            </a:r>
            <a:r>
              <a:rPr lang="en-US" altLang="zh-CN" sz="1400">
                <a:solidFill>
                  <a:schemeClr val="tx1">
                    <a:lumMod val="50000"/>
                    <a:lumOff val="50000"/>
                  </a:schemeClr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910B – 64 GB</a:t>
            </a:r>
            <a:endParaRPr lang="zh-CN" altLang="en-US" sz="14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FB93C2DB-0E1D-E9F3-7195-22554AFD39FF}"/>
              </a:ext>
            </a:extLst>
          </p:cNvPr>
          <p:cNvSpPr txBox="1"/>
          <p:nvPr/>
        </p:nvSpPr>
        <p:spPr>
          <a:xfrm>
            <a:off x="7930615" y="6203573"/>
            <a:ext cx="20300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>
                <a:solidFill>
                  <a:schemeClr val="tx1">
                    <a:lumMod val="50000"/>
                    <a:lumOff val="50000"/>
                  </a:schemeClr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NVIDIA H20 – 96 GB</a:t>
            </a:r>
            <a:endParaRPr lang="zh-CN" altLang="en-US" sz="14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8" name="图形 17">
            <a:extLst>
              <a:ext uri="{FF2B5EF4-FFF2-40B4-BE49-F238E27FC236}">
                <a16:creationId xmlns:a16="http://schemas.microsoft.com/office/drawing/2014/main" id="{9C781091-02CF-99A5-36DA-0F68FDD04D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69772"/>
          <a:stretch/>
        </p:blipFill>
        <p:spPr>
          <a:xfrm>
            <a:off x="5469036" y="836900"/>
            <a:ext cx="989388" cy="688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8330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528955" y="522129"/>
            <a:ext cx="7624445" cy="492443"/>
          </a:xfrm>
        </p:spPr>
        <p:txBody>
          <a:bodyPr/>
          <a:lstStyle/>
          <a:p>
            <a:r>
              <a:rPr lang="en-US" altLang="zh-CN"/>
              <a:t>4.2 </a:t>
            </a:r>
            <a:r>
              <a:rPr lang="zh-CN" altLang="en-US" sz="2400" spc="100">
                <a:cs typeface="+mn-ea"/>
                <a:sym typeface="+mn-lt"/>
              </a:rPr>
              <a:t>部署服务</a:t>
            </a:r>
            <a:r>
              <a:rPr lang="zh-CN" altLang="en-US" sz="2400" spc="100">
                <a:latin typeface="思源黑体 Heavy" panose="020B0A00000000000000" pitchFamily="34" charset="-122"/>
                <a:ea typeface="思源黑体 Heavy" panose="020B0A00000000000000" pitchFamily="34" charset="-122"/>
                <a:cs typeface="+mn-ea"/>
                <a:sym typeface="+mn-lt"/>
              </a:rPr>
              <a:t>测试</a:t>
            </a:r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697423D-CF79-15B6-0449-A0F969E3F846}"/>
              </a:ext>
            </a:extLst>
          </p:cNvPr>
          <p:cNvSpPr txBox="1"/>
          <p:nvPr/>
        </p:nvSpPr>
        <p:spPr>
          <a:xfrm>
            <a:off x="528955" y="1144538"/>
            <a:ext cx="104326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>
                <a:latin typeface="思源黑体 Heavy" panose="020B0A00000000000000" pitchFamily="34" charset="-122"/>
                <a:ea typeface="思源黑体 Heavy" panose="020B0A00000000000000" pitchFamily="34" charset="-122"/>
              </a:rPr>
              <a:t>DeepSeek-R1-Distill-Qwen </a:t>
            </a:r>
            <a:r>
              <a:rPr lang="en-US" altLang="zh-CN" sz="2400">
                <a:solidFill>
                  <a:srgbClr val="254FEB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70B</a:t>
            </a:r>
            <a:endParaRPr lang="en-US" altLang="zh-CN" sz="2400" dirty="0">
              <a:solidFill>
                <a:srgbClr val="254FEB"/>
              </a:solidFill>
              <a:latin typeface="思源黑体 Heavy" panose="020B0A00000000000000" pitchFamily="34" charset="-122"/>
              <a:ea typeface="思源黑体 Heavy" panose="020B0A00000000000000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33AA009-8E1F-8E62-DF61-3B47BFDDDFB1}"/>
              </a:ext>
            </a:extLst>
          </p:cNvPr>
          <p:cNvSpPr txBox="1"/>
          <p:nvPr/>
        </p:nvSpPr>
        <p:spPr>
          <a:xfrm>
            <a:off x="624891" y="1604294"/>
            <a:ext cx="10432644" cy="777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指定</a:t>
            </a:r>
            <a:r>
              <a:rPr lang="en-US" altLang="zh-CN" dirty="0"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SLO:</a:t>
            </a:r>
            <a:r>
              <a:rPr lang="zh-CN" altLang="en-US" dirty="0"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 </a:t>
            </a:r>
            <a:r>
              <a:rPr lang="en-US" altLang="zh-CN" dirty="0"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TTFT </a:t>
            </a:r>
            <a:r>
              <a:rPr lang="en-US" altLang="zh-CN" dirty="0">
                <a:solidFill>
                  <a:srgbClr val="254FEB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500 </a:t>
            </a:r>
            <a:r>
              <a:rPr lang="en-US" altLang="zh-CN" dirty="0" err="1"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ms</a:t>
            </a:r>
            <a:r>
              <a:rPr lang="en-US" altLang="zh-CN" dirty="0"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, TPOT </a:t>
            </a:r>
            <a:r>
              <a:rPr lang="en-US" altLang="zh-CN" dirty="0">
                <a:solidFill>
                  <a:srgbClr val="254FEB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50</a:t>
            </a:r>
            <a:r>
              <a:rPr lang="en-US" altLang="zh-CN" dirty="0"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 </a:t>
            </a:r>
            <a:r>
              <a:rPr lang="en-US" altLang="zh-CN" dirty="0" err="1"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ms</a:t>
            </a:r>
            <a:endParaRPr lang="en-US" altLang="zh-CN" dirty="0">
              <a:latin typeface="思源黑体 Medium" panose="020B0600000000000000" pitchFamily="34" charset="-122"/>
              <a:ea typeface="思源黑体 Medium" panose="020B0600000000000000" pitchFamily="34" charset="-122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使用昇腾 </a:t>
            </a:r>
            <a:r>
              <a:rPr lang="en-US" altLang="zh-CN">
                <a:solidFill>
                  <a:srgbClr val="254FEB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Ascend 910B </a:t>
            </a:r>
            <a:r>
              <a:rPr lang="zh-CN" altLang="en-US"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及 </a:t>
            </a:r>
            <a:r>
              <a:rPr lang="en-US" altLang="zh-CN">
                <a:solidFill>
                  <a:srgbClr val="254FEB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NVIDIA H20 </a:t>
            </a:r>
            <a:r>
              <a:rPr lang="zh-CN" altLang="en-US"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进行测试，</a:t>
            </a:r>
            <a:r>
              <a:rPr lang="en-US" altLang="zh-CN"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AICompass</a:t>
            </a:r>
            <a:r>
              <a:rPr lang="zh-CN" altLang="en-US"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推荐配置分别推荐</a:t>
            </a:r>
            <a:r>
              <a:rPr lang="en-US" altLang="zh-CN"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 </a:t>
            </a:r>
            <a:r>
              <a:rPr lang="en-US" altLang="zh-CN">
                <a:solidFill>
                  <a:srgbClr val="254FEB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4</a:t>
            </a:r>
            <a:r>
              <a:rPr lang="en-US" altLang="zh-CN"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 </a:t>
            </a:r>
            <a:r>
              <a:rPr lang="zh-CN" altLang="en-US"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卡及 </a:t>
            </a:r>
            <a:r>
              <a:rPr lang="en-US" altLang="zh-CN">
                <a:solidFill>
                  <a:srgbClr val="254FEB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2</a:t>
            </a:r>
            <a:r>
              <a:rPr lang="en-US" altLang="zh-CN"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 </a:t>
            </a:r>
            <a:r>
              <a:rPr lang="zh-CN" altLang="en-US"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卡</a:t>
            </a:r>
            <a:endParaRPr lang="en-US" altLang="zh-CN" dirty="0">
              <a:solidFill>
                <a:srgbClr val="254FEB"/>
              </a:solidFill>
              <a:latin typeface="思源黑体 Medium" panose="020B0600000000000000" pitchFamily="34" charset="-122"/>
              <a:ea typeface="思源黑体 Medium" panose="020B0600000000000000" pitchFamily="34" charset="-122"/>
            </a:endParaRPr>
          </a:p>
        </p:txBody>
      </p:sp>
      <p:pic>
        <p:nvPicPr>
          <p:cNvPr id="9" name="图形 8">
            <a:extLst>
              <a:ext uri="{FF2B5EF4-FFF2-40B4-BE49-F238E27FC236}">
                <a16:creationId xmlns:a16="http://schemas.microsoft.com/office/drawing/2014/main" id="{B32AF343-4C12-0946-B0ED-440A09475D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69772"/>
          <a:stretch/>
        </p:blipFill>
        <p:spPr>
          <a:xfrm>
            <a:off x="5469036" y="836900"/>
            <a:ext cx="989388" cy="688197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ADB6C346-5971-2D79-E50F-60ACE6C54932}"/>
              </a:ext>
            </a:extLst>
          </p:cNvPr>
          <p:cNvSpPr txBox="1"/>
          <p:nvPr/>
        </p:nvSpPr>
        <p:spPr>
          <a:xfrm>
            <a:off x="2185358" y="6223697"/>
            <a:ext cx="25304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>
                <a:solidFill>
                  <a:schemeClr val="tx1">
                    <a:lumMod val="50000"/>
                    <a:lumOff val="50000"/>
                  </a:schemeClr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Ascend</a:t>
            </a:r>
            <a:r>
              <a:rPr lang="zh-CN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 </a:t>
            </a:r>
            <a:r>
              <a:rPr lang="en-US" altLang="zh-CN" sz="1400">
                <a:solidFill>
                  <a:schemeClr val="tx1">
                    <a:lumMod val="50000"/>
                    <a:lumOff val="50000"/>
                  </a:schemeClr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910B – 64 GB * 4</a:t>
            </a:r>
            <a:endParaRPr lang="zh-CN" altLang="en-US" sz="14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FB93C2DB-0E1D-E9F3-7195-22554AFD39FF}"/>
              </a:ext>
            </a:extLst>
          </p:cNvPr>
          <p:cNvSpPr txBox="1"/>
          <p:nvPr/>
        </p:nvSpPr>
        <p:spPr>
          <a:xfrm>
            <a:off x="7930614" y="6203573"/>
            <a:ext cx="238657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>
                <a:solidFill>
                  <a:schemeClr val="tx1">
                    <a:lumMod val="50000"/>
                    <a:lumOff val="50000"/>
                  </a:schemeClr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NVIDIA H20 – 96 GB * 2</a:t>
            </a:r>
            <a:endParaRPr lang="zh-CN" altLang="en-US" sz="14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EB4A3934-E691-DA8D-CAA2-0AB5096B1E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7192236"/>
              </p:ext>
            </p:extLst>
          </p:nvPr>
        </p:nvGraphicFramePr>
        <p:xfrm>
          <a:off x="528955" y="2452794"/>
          <a:ext cx="5429103" cy="374672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31864">
                  <a:extLst>
                    <a:ext uri="{9D8B030D-6E8A-4147-A177-3AD203B41FA5}">
                      <a16:colId xmlns:a16="http://schemas.microsoft.com/office/drawing/2014/main" val="1132565969"/>
                    </a:ext>
                  </a:extLst>
                </a:gridCol>
                <a:gridCol w="776377">
                  <a:extLst>
                    <a:ext uri="{9D8B030D-6E8A-4147-A177-3AD203B41FA5}">
                      <a16:colId xmlns:a16="http://schemas.microsoft.com/office/drawing/2014/main" val="3112234593"/>
                    </a:ext>
                  </a:extLst>
                </a:gridCol>
                <a:gridCol w="1046672">
                  <a:extLst>
                    <a:ext uri="{9D8B030D-6E8A-4147-A177-3AD203B41FA5}">
                      <a16:colId xmlns:a16="http://schemas.microsoft.com/office/drawing/2014/main" val="774871992"/>
                    </a:ext>
                  </a:extLst>
                </a:gridCol>
                <a:gridCol w="1023668">
                  <a:extLst>
                    <a:ext uri="{9D8B030D-6E8A-4147-A177-3AD203B41FA5}">
                      <a16:colId xmlns:a16="http://schemas.microsoft.com/office/drawing/2014/main" val="1413831713"/>
                    </a:ext>
                  </a:extLst>
                </a:gridCol>
                <a:gridCol w="1650522">
                  <a:extLst>
                    <a:ext uri="{9D8B030D-6E8A-4147-A177-3AD203B41FA5}">
                      <a16:colId xmlns:a16="http://schemas.microsoft.com/office/drawing/2014/main" val="593710077"/>
                    </a:ext>
                  </a:extLst>
                </a:gridCol>
              </a:tblGrid>
              <a:tr h="416303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思源黑体 Heavy" panose="020B0A00000000000000" pitchFamily="34" charset="-122"/>
                          <a:ea typeface="思源黑体 Heavy" panose="020B0A00000000000000" pitchFamily="34" charset="-122"/>
                        </a:rPr>
                        <a:t>输入</a:t>
                      </a:r>
                      <a:r>
                        <a:rPr lang="en-US" altLang="zh-CN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思源黑体 Heavy" panose="020B0A00000000000000" pitchFamily="34" charset="-122"/>
                          <a:ea typeface="思源黑体 Heavy" panose="020B0A00000000000000" pitchFamily="34" charset="-122"/>
                        </a:rPr>
                        <a:t>/</a:t>
                      </a:r>
                      <a:r>
                        <a:rPr lang="zh-CN" altLang="en-US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思源黑体 Heavy" panose="020B0A00000000000000" pitchFamily="34" charset="-122"/>
                          <a:ea typeface="思源黑体 Heavy" panose="020B0A00000000000000" pitchFamily="34" charset="-122"/>
                        </a:rPr>
                        <a:t>输出</a:t>
                      </a: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400" u="none" strike="noStrike" dirty="0">
                          <a:solidFill>
                            <a:schemeClr val="tx1"/>
                          </a:solidFill>
                          <a:effectLst/>
                          <a:latin typeface="思源黑体 Heavy" panose="020B0A00000000000000" pitchFamily="34" charset="-122"/>
                          <a:ea typeface="思源黑体 Heavy" panose="020B0A00000000000000" pitchFamily="34" charset="-122"/>
                        </a:rPr>
                        <a:t>并发数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思源黑体 Heavy" panose="020B0A00000000000000" pitchFamily="34" charset="-122"/>
                        <a:ea typeface="思源黑体 Heavy" panose="020B0A00000000000000" pitchFamily="34" charset="-122"/>
                      </a:endParaRP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solidFill>
                            <a:schemeClr val="tx1"/>
                          </a:solidFill>
                          <a:effectLst/>
                          <a:latin typeface="思源黑体 Heavy" panose="020B0A00000000000000" pitchFamily="34" charset="-122"/>
                          <a:ea typeface="思源黑体 Heavy" panose="020B0A00000000000000" pitchFamily="34" charset="-122"/>
                        </a:rPr>
                        <a:t>TTFT(</a:t>
                      </a:r>
                      <a:r>
                        <a:rPr lang="en-US" sz="1400" u="none" strike="noStrike" dirty="0" err="1">
                          <a:solidFill>
                            <a:schemeClr val="tx1"/>
                          </a:solidFill>
                          <a:effectLst/>
                          <a:latin typeface="思源黑体 Heavy" panose="020B0A00000000000000" pitchFamily="34" charset="-122"/>
                          <a:ea typeface="思源黑体 Heavy" panose="020B0A00000000000000" pitchFamily="34" charset="-122"/>
                        </a:rPr>
                        <a:t>ms</a:t>
                      </a:r>
                      <a:r>
                        <a:rPr lang="en-US" sz="1400" u="none" strike="noStrike" dirty="0">
                          <a:solidFill>
                            <a:schemeClr val="tx1"/>
                          </a:solidFill>
                          <a:effectLst/>
                          <a:latin typeface="思源黑体 Heavy" panose="020B0A00000000000000" pitchFamily="34" charset="-122"/>
                          <a:ea typeface="思源黑体 Heavy" panose="020B0A00000000000000" pitchFamily="34" charset="-122"/>
                        </a:rPr>
                        <a:t>)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思源黑体 Heavy" panose="020B0A00000000000000" pitchFamily="34" charset="-122"/>
                        <a:ea typeface="思源黑体 Heavy" panose="020B0A00000000000000" pitchFamily="34" charset="-122"/>
                      </a:endParaRP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u="none" strike="noStrike" dirty="0">
                          <a:solidFill>
                            <a:schemeClr val="tx1"/>
                          </a:solidFill>
                          <a:effectLst/>
                          <a:latin typeface="思源黑体 Heavy" panose="020B0A00000000000000" pitchFamily="34" charset="-122"/>
                          <a:ea typeface="思源黑体 Heavy" panose="020B0A00000000000000" pitchFamily="34" charset="-122"/>
                        </a:rPr>
                        <a:t>TPOT(</a:t>
                      </a:r>
                      <a:r>
                        <a:rPr lang="en-US" altLang="zh-CN" sz="1400" u="none" strike="noStrike" dirty="0" err="1">
                          <a:solidFill>
                            <a:schemeClr val="tx1"/>
                          </a:solidFill>
                          <a:effectLst/>
                          <a:latin typeface="思源黑体 Heavy" panose="020B0A00000000000000" pitchFamily="34" charset="-122"/>
                          <a:ea typeface="思源黑体 Heavy" panose="020B0A00000000000000" pitchFamily="34" charset="-122"/>
                        </a:rPr>
                        <a:t>ms</a:t>
                      </a:r>
                      <a:r>
                        <a:rPr lang="en-US" altLang="zh-CN" sz="1400" u="none" strike="noStrike" dirty="0">
                          <a:solidFill>
                            <a:schemeClr val="tx1"/>
                          </a:solidFill>
                          <a:effectLst/>
                          <a:latin typeface="思源黑体 Heavy" panose="020B0A00000000000000" pitchFamily="34" charset="-122"/>
                          <a:ea typeface="思源黑体 Heavy" panose="020B0A00000000000000" pitchFamily="34" charset="-122"/>
                        </a:rPr>
                        <a:t>)</a:t>
                      </a:r>
                      <a:endParaRPr lang="en-US" altLang="zh-CN" sz="1400" b="1" i="0" u="none" strike="noStrike" dirty="0">
                        <a:solidFill>
                          <a:schemeClr val="tx1"/>
                        </a:solidFill>
                        <a:effectLst/>
                        <a:latin typeface="思源黑体 Heavy" panose="020B0A00000000000000" pitchFamily="34" charset="-122"/>
                        <a:ea typeface="思源黑体 Heavy" panose="020B0A00000000000000" pitchFamily="34" charset="-122"/>
                      </a:endParaRP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400" u="none" strike="noStrike" dirty="0">
                          <a:solidFill>
                            <a:schemeClr val="tx1"/>
                          </a:solidFill>
                          <a:effectLst/>
                          <a:latin typeface="思源黑体 Heavy" panose="020B0A00000000000000" pitchFamily="34" charset="-122"/>
                          <a:ea typeface="思源黑体 Heavy" panose="020B0A00000000000000" pitchFamily="34" charset="-122"/>
                        </a:rPr>
                        <a:t>吞吐量</a:t>
                      </a:r>
                      <a:r>
                        <a:rPr lang="en-US" altLang="zh-CN" sz="1400" u="none" strike="noStrike" dirty="0">
                          <a:solidFill>
                            <a:schemeClr val="tx1"/>
                          </a:solidFill>
                          <a:effectLst/>
                          <a:latin typeface="思源黑体 Heavy" panose="020B0A00000000000000" pitchFamily="34" charset="-122"/>
                          <a:ea typeface="思源黑体 Heavy" panose="020B0A00000000000000" pitchFamily="34" charset="-122"/>
                        </a:rPr>
                        <a:t>(</a:t>
                      </a:r>
                      <a:r>
                        <a:rPr lang="en-US" sz="1400" u="none" strike="noStrike" dirty="0">
                          <a:solidFill>
                            <a:schemeClr val="tx1"/>
                          </a:solidFill>
                          <a:effectLst/>
                          <a:latin typeface="思源黑体 Heavy" panose="020B0A00000000000000" pitchFamily="34" charset="-122"/>
                          <a:ea typeface="思源黑体 Heavy" panose="020B0A00000000000000" pitchFamily="34" charset="-122"/>
                        </a:rPr>
                        <a:t>tokens/s)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思源黑体 Heavy" panose="020B0A00000000000000" pitchFamily="34" charset="-122"/>
                        <a:ea typeface="思源黑体 Heavy" panose="020B0A00000000000000" pitchFamily="34" charset="-122"/>
                      </a:endParaRP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5403225"/>
                  </a:ext>
                </a:extLst>
              </a:tr>
              <a:tr h="41630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</a:rPr>
                        <a:t>128/128</a:t>
                      </a:r>
                      <a:endParaRPr lang="en-US" altLang="zh-CN" sz="1400" b="0" i="0" u="none" strike="noStrike" dirty="0">
                        <a:solidFill>
                          <a:schemeClr val="tx1"/>
                        </a:solidFill>
                        <a:effectLst/>
                        <a:latin typeface="思源黑体 Medium" panose="020B0600000000000000" pitchFamily="34" charset="-122"/>
                        <a:ea typeface="思源黑体 Medium" panose="020B0600000000000000" pitchFamily="34" charset="-122"/>
                      </a:endParaRP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400" u="none" strike="noStrike" kern="120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1</a:t>
                      </a: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400" u="none" strike="noStrike" kern="120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69.32</a:t>
                      </a: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400" u="none" strike="noStrike" kern="120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28.59</a:t>
                      </a: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400" u="none" strike="noStrike" kern="120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34.36</a:t>
                      </a: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64711"/>
                  </a:ext>
                </a:extLst>
              </a:tr>
              <a:tr h="416303">
                <a:tc vMerge="1">
                  <a:txBody>
                    <a:bodyPr/>
                    <a:lstStyle/>
                    <a:p>
                      <a:pPr algn="ctr" fontAlgn="ctr"/>
                      <a:endParaRPr lang="en-US" altLang="zh-CN" sz="1400" b="0" i="0" u="none" strike="noStrike" dirty="0">
                        <a:solidFill>
                          <a:schemeClr val="tx1"/>
                        </a:solidFill>
                        <a:effectLst/>
                        <a:latin typeface="思源黑体 Medium" panose="020B0600000000000000" pitchFamily="34" charset="-122"/>
                        <a:ea typeface="思源黑体 Medium" panose="020B0600000000000000" pitchFamily="34" charset="-122"/>
                      </a:endParaRP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400" u="none" strike="noStrike" kern="120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8</a:t>
                      </a: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400" u="none" strike="noStrike" kern="120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186.59</a:t>
                      </a: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400" u="none" strike="noStrike" kern="120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31.23</a:t>
                      </a: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400" u="none" strike="noStrike" kern="120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158.63</a:t>
                      </a: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2372131"/>
                  </a:ext>
                </a:extLst>
              </a:tr>
              <a:tr h="41630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</a:rPr>
                        <a:t>128/2048</a:t>
                      </a:r>
                      <a:endParaRPr lang="en-US" altLang="zh-CN" sz="1400" b="0" i="0" u="none" strike="noStrike" dirty="0">
                        <a:solidFill>
                          <a:schemeClr val="tx1"/>
                        </a:solidFill>
                        <a:effectLst/>
                        <a:latin typeface="思源黑体 Medium" panose="020B0600000000000000" pitchFamily="34" charset="-122"/>
                        <a:ea typeface="思源黑体 Medium" panose="020B0600000000000000" pitchFamily="34" charset="-122"/>
                      </a:endParaRP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400" u="none" strike="noStrike" kern="120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1</a:t>
                      </a: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400" u="none" strike="noStrike" kern="120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61.37</a:t>
                      </a: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400" u="none" strike="noStrike" kern="120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28.75</a:t>
                      </a: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400" u="none" strike="noStrike" kern="120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34.73</a:t>
                      </a: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5513681"/>
                  </a:ext>
                </a:extLst>
              </a:tr>
              <a:tr h="416303">
                <a:tc vMerge="1">
                  <a:txBody>
                    <a:bodyPr/>
                    <a:lstStyle/>
                    <a:p>
                      <a:pPr algn="ctr" fontAlgn="ctr"/>
                      <a:endParaRPr lang="en-US" altLang="zh-CN" sz="1400" b="0" i="0" u="none" strike="noStrike" dirty="0">
                        <a:solidFill>
                          <a:schemeClr val="tx1"/>
                        </a:solidFill>
                        <a:effectLst/>
                        <a:latin typeface="思源黑体 Medium" panose="020B0600000000000000" pitchFamily="34" charset="-122"/>
                        <a:ea typeface="思源黑体 Medium" panose="020B0600000000000000" pitchFamily="34" charset="-122"/>
                      </a:endParaRP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400" u="none" strike="noStrike" kern="120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8</a:t>
                      </a: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400" u="none" strike="noStrike" kern="120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188.18</a:t>
                      </a: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400" u="none" strike="noStrike" kern="120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29.7</a:t>
                      </a: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400" u="none" strike="noStrike" kern="120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193.55</a:t>
                      </a: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4189835"/>
                  </a:ext>
                </a:extLst>
              </a:tr>
              <a:tr h="41630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</a:rPr>
                        <a:t>2048/128</a:t>
                      </a: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400" u="none" strike="noStrike" kern="120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1</a:t>
                      </a: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400" u="none" strike="noStrike" kern="120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281.03</a:t>
                      </a: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400" u="none" strike="noStrike" kern="120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28.57</a:t>
                      </a: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400" u="none" strike="noStrike" kern="120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30.15</a:t>
                      </a: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2476615"/>
                  </a:ext>
                </a:extLst>
              </a:tr>
              <a:tr h="416303">
                <a:tc vMerge="1">
                  <a:txBody>
                    <a:bodyPr/>
                    <a:lstStyle/>
                    <a:p>
                      <a:pPr algn="ctr" fontAlgn="ctr"/>
                      <a:endParaRPr lang="en-US" altLang="zh-CN" sz="1400" b="0" i="0" u="none" strike="noStrike">
                        <a:solidFill>
                          <a:schemeClr val="tx1"/>
                        </a:solidFill>
                        <a:effectLst/>
                        <a:latin typeface="思源黑体 Medium" panose="020B0600000000000000" pitchFamily="34" charset="-122"/>
                        <a:ea typeface="思源黑体 Medium" panose="020B0600000000000000" pitchFamily="34" charset="-122"/>
                      </a:endParaRP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400" u="none" strike="noStrike" kern="120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8</a:t>
                      </a: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400" u="none" strike="noStrike" kern="1200" dirty="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257.25</a:t>
                      </a: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400" u="none" strike="noStrike" kern="120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71.42</a:t>
                      </a: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400" u="none" strike="noStrike" kern="1200" dirty="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64.88</a:t>
                      </a: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02120871"/>
                  </a:ext>
                </a:extLst>
              </a:tr>
              <a:tr h="41630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</a:rPr>
                        <a:t>2048/2048</a:t>
                      </a: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400" u="none" strike="noStrike" kern="120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1</a:t>
                      </a: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400" u="none" strike="noStrike" kern="1200" dirty="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72.8</a:t>
                      </a: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400" u="none" strike="noStrike" kern="1200" dirty="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30.01</a:t>
                      </a: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400" u="none" strike="noStrike" kern="1200" dirty="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178.54</a:t>
                      </a: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5002294"/>
                  </a:ext>
                </a:extLst>
              </a:tr>
              <a:tr h="416303">
                <a:tc vMerge="1">
                  <a:txBody>
                    <a:bodyPr/>
                    <a:lstStyle/>
                    <a:p>
                      <a:pPr algn="ctr" fontAlgn="ctr"/>
                      <a:endParaRPr lang="en-US" altLang="zh-CN" sz="1400" b="0" i="0" u="none" strike="noStrike" dirty="0">
                        <a:solidFill>
                          <a:schemeClr val="tx1"/>
                        </a:solidFill>
                        <a:effectLst/>
                        <a:latin typeface="思源黑体 Medium" panose="020B0600000000000000" pitchFamily="34" charset="-122"/>
                        <a:ea typeface="思源黑体 Medium" panose="020B0600000000000000" pitchFamily="34" charset="-122"/>
                      </a:endParaRP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400" u="none" strike="noStrike" kern="120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8</a:t>
                      </a: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400" u="none" strike="noStrike" kern="1200" dirty="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271.66</a:t>
                      </a: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400" u="none" strike="noStrike" kern="1200" dirty="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28.41</a:t>
                      </a: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400" u="none" strike="noStrike" kern="1200" dirty="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34.89</a:t>
                      </a: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003778"/>
                  </a:ext>
                </a:extLst>
              </a:tr>
            </a:tbl>
          </a:graphicData>
        </a:graphic>
      </p:graphicFrame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B610E11E-3971-B411-5CA9-4B690ABFE6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7207350"/>
              </p:ext>
            </p:extLst>
          </p:nvPr>
        </p:nvGraphicFramePr>
        <p:xfrm>
          <a:off x="6228270" y="2452794"/>
          <a:ext cx="5434775" cy="374672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37536">
                  <a:extLst>
                    <a:ext uri="{9D8B030D-6E8A-4147-A177-3AD203B41FA5}">
                      <a16:colId xmlns:a16="http://schemas.microsoft.com/office/drawing/2014/main" val="1132565969"/>
                    </a:ext>
                  </a:extLst>
                </a:gridCol>
                <a:gridCol w="776377">
                  <a:extLst>
                    <a:ext uri="{9D8B030D-6E8A-4147-A177-3AD203B41FA5}">
                      <a16:colId xmlns:a16="http://schemas.microsoft.com/office/drawing/2014/main" val="3112234593"/>
                    </a:ext>
                  </a:extLst>
                </a:gridCol>
                <a:gridCol w="1046672">
                  <a:extLst>
                    <a:ext uri="{9D8B030D-6E8A-4147-A177-3AD203B41FA5}">
                      <a16:colId xmlns:a16="http://schemas.microsoft.com/office/drawing/2014/main" val="774871992"/>
                    </a:ext>
                  </a:extLst>
                </a:gridCol>
                <a:gridCol w="1023668">
                  <a:extLst>
                    <a:ext uri="{9D8B030D-6E8A-4147-A177-3AD203B41FA5}">
                      <a16:colId xmlns:a16="http://schemas.microsoft.com/office/drawing/2014/main" val="1413831713"/>
                    </a:ext>
                  </a:extLst>
                </a:gridCol>
                <a:gridCol w="1650522">
                  <a:extLst>
                    <a:ext uri="{9D8B030D-6E8A-4147-A177-3AD203B41FA5}">
                      <a16:colId xmlns:a16="http://schemas.microsoft.com/office/drawing/2014/main" val="593710077"/>
                    </a:ext>
                  </a:extLst>
                </a:gridCol>
              </a:tblGrid>
              <a:tr h="416303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思源黑体 Heavy" panose="020B0A00000000000000" pitchFamily="34" charset="-122"/>
                          <a:ea typeface="思源黑体 Heavy" panose="020B0A00000000000000" pitchFamily="34" charset="-122"/>
                        </a:rPr>
                        <a:t>输入</a:t>
                      </a:r>
                      <a:r>
                        <a:rPr lang="en-US" altLang="zh-CN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思源黑体 Heavy" panose="020B0A00000000000000" pitchFamily="34" charset="-122"/>
                          <a:ea typeface="思源黑体 Heavy" panose="020B0A00000000000000" pitchFamily="34" charset="-122"/>
                        </a:rPr>
                        <a:t>/</a:t>
                      </a:r>
                      <a:r>
                        <a:rPr lang="zh-CN" altLang="en-US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思源黑体 Heavy" panose="020B0A00000000000000" pitchFamily="34" charset="-122"/>
                          <a:ea typeface="思源黑体 Heavy" panose="020B0A00000000000000" pitchFamily="34" charset="-122"/>
                        </a:rPr>
                        <a:t>输出</a:t>
                      </a: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400" u="none" strike="noStrike">
                          <a:solidFill>
                            <a:schemeClr val="tx1"/>
                          </a:solidFill>
                          <a:effectLst/>
                          <a:latin typeface="思源黑体 Heavy" panose="020B0A00000000000000" pitchFamily="34" charset="-122"/>
                          <a:ea typeface="思源黑体 Heavy" panose="020B0A00000000000000" pitchFamily="34" charset="-122"/>
                        </a:rPr>
                        <a:t>并发数</a:t>
                      </a:r>
                      <a:endParaRPr lang="en-US" sz="1400" b="1" i="0" u="none" strike="noStrike">
                        <a:solidFill>
                          <a:schemeClr val="tx1"/>
                        </a:solidFill>
                        <a:effectLst/>
                        <a:latin typeface="思源黑体 Heavy" panose="020B0A00000000000000" pitchFamily="34" charset="-122"/>
                        <a:ea typeface="思源黑体 Heavy" panose="020B0A00000000000000" pitchFamily="34" charset="-122"/>
                      </a:endParaRP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solidFill>
                            <a:schemeClr val="tx1"/>
                          </a:solidFill>
                          <a:effectLst/>
                          <a:latin typeface="思源黑体 Heavy" panose="020B0A00000000000000" pitchFamily="34" charset="-122"/>
                          <a:ea typeface="思源黑体 Heavy" panose="020B0A00000000000000" pitchFamily="34" charset="-122"/>
                        </a:rPr>
                        <a:t>TTFT(ms)</a:t>
                      </a:r>
                      <a:endParaRPr lang="en-US" sz="1400" b="1" i="0" u="none" strike="noStrike">
                        <a:solidFill>
                          <a:schemeClr val="tx1"/>
                        </a:solidFill>
                        <a:effectLst/>
                        <a:latin typeface="思源黑体 Heavy" panose="020B0A00000000000000" pitchFamily="34" charset="-122"/>
                        <a:ea typeface="思源黑体 Heavy" panose="020B0A00000000000000" pitchFamily="34" charset="-122"/>
                      </a:endParaRP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u="none" strike="noStrike" dirty="0">
                          <a:solidFill>
                            <a:schemeClr val="tx1"/>
                          </a:solidFill>
                          <a:effectLst/>
                          <a:latin typeface="思源黑体 Heavy" panose="020B0A00000000000000" pitchFamily="34" charset="-122"/>
                          <a:ea typeface="思源黑体 Heavy" panose="020B0A00000000000000" pitchFamily="34" charset="-122"/>
                        </a:rPr>
                        <a:t>TPOT(</a:t>
                      </a:r>
                      <a:r>
                        <a:rPr lang="en-US" altLang="zh-CN" sz="1400" u="none" strike="noStrike" dirty="0" err="1">
                          <a:solidFill>
                            <a:schemeClr val="tx1"/>
                          </a:solidFill>
                          <a:effectLst/>
                          <a:latin typeface="思源黑体 Heavy" panose="020B0A00000000000000" pitchFamily="34" charset="-122"/>
                          <a:ea typeface="思源黑体 Heavy" panose="020B0A00000000000000" pitchFamily="34" charset="-122"/>
                        </a:rPr>
                        <a:t>ms</a:t>
                      </a:r>
                      <a:r>
                        <a:rPr lang="en-US" altLang="zh-CN" sz="1400" u="none" strike="noStrike" dirty="0">
                          <a:solidFill>
                            <a:schemeClr val="tx1"/>
                          </a:solidFill>
                          <a:effectLst/>
                          <a:latin typeface="思源黑体 Heavy" panose="020B0A00000000000000" pitchFamily="34" charset="-122"/>
                          <a:ea typeface="思源黑体 Heavy" panose="020B0A00000000000000" pitchFamily="34" charset="-122"/>
                        </a:rPr>
                        <a:t>)</a:t>
                      </a:r>
                      <a:endParaRPr lang="en-US" altLang="zh-CN" sz="1400" b="1" i="0" u="none" strike="noStrike" dirty="0">
                        <a:solidFill>
                          <a:schemeClr val="tx1"/>
                        </a:solidFill>
                        <a:effectLst/>
                        <a:latin typeface="思源黑体 Heavy" panose="020B0A00000000000000" pitchFamily="34" charset="-122"/>
                        <a:ea typeface="思源黑体 Heavy" panose="020B0A00000000000000" pitchFamily="34" charset="-122"/>
                      </a:endParaRP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400" u="none" strike="noStrike" dirty="0">
                          <a:solidFill>
                            <a:schemeClr val="tx1"/>
                          </a:solidFill>
                          <a:effectLst/>
                          <a:latin typeface="思源黑体 Heavy" panose="020B0A00000000000000" pitchFamily="34" charset="-122"/>
                          <a:ea typeface="思源黑体 Heavy" panose="020B0A00000000000000" pitchFamily="34" charset="-122"/>
                        </a:rPr>
                        <a:t>吞吐量</a:t>
                      </a:r>
                      <a:r>
                        <a:rPr lang="en-US" altLang="zh-CN" sz="1400" u="none" strike="noStrike" dirty="0">
                          <a:solidFill>
                            <a:schemeClr val="tx1"/>
                          </a:solidFill>
                          <a:effectLst/>
                          <a:latin typeface="思源黑体 Heavy" panose="020B0A00000000000000" pitchFamily="34" charset="-122"/>
                          <a:ea typeface="思源黑体 Heavy" panose="020B0A00000000000000" pitchFamily="34" charset="-122"/>
                        </a:rPr>
                        <a:t>(</a:t>
                      </a:r>
                      <a:r>
                        <a:rPr lang="en-US" sz="1400" u="none" strike="noStrike" dirty="0">
                          <a:solidFill>
                            <a:schemeClr val="tx1"/>
                          </a:solidFill>
                          <a:effectLst/>
                          <a:latin typeface="思源黑体 Heavy" panose="020B0A00000000000000" pitchFamily="34" charset="-122"/>
                          <a:ea typeface="思源黑体 Heavy" panose="020B0A00000000000000" pitchFamily="34" charset="-122"/>
                        </a:rPr>
                        <a:t>tokens/s)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思源黑体 Heavy" panose="020B0A00000000000000" pitchFamily="34" charset="-122"/>
                        <a:ea typeface="思源黑体 Heavy" panose="020B0A00000000000000" pitchFamily="34" charset="-122"/>
                      </a:endParaRP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5403225"/>
                  </a:ext>
                </a:extLst>
              </a:tr>
              <a:tr h="41630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</a:rPr>
                        <a:t>128/128</a:t>
                      </a:r>
                      <a:endParaRPr lang="en-US" altLang="zh-CN" sz="1400" b="0" i="0" u="none" strike="noStrike" dirty="0">
                        <a:solidFill>
                          <a:schemeClr val="tx1"/>
                        </a:solidFill>
                        <a:effectLst/>
                        <a:latin typeface="思源黑体 Medium" panose="020B0600000000000000" pitchFamily="34" charset="-122"/>
                        <a:ea typeface="思源黑体 Medium" panose="020B0600000000000000" pitchFamily="34" charset="-122"/>
                      </a:endParaRP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400" u="none" strike="noStrike" kern="1200" dirty="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1</a:t>
                      </a: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400" u="none" strike="noStrike" kern="120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143.99</a:t>
                      </a: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400" u="none" strike="noStrike" kern="1200" dirty="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27.28</a:t>
                      </a: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400" u="none" strike="noStrike" kern="1200" dirty="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34.93</a:t>
                      </a: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64711"/>
                  </a:ext>
                </a:extLst>
              </a:tr>
              <a:tr h="416303">
                <a:tc vMerge="1">
                  <a:txBody>
                    <a:bodyPr/>
                    <a:lstStyle/>
                    <a:p>
                      <a:pPr algn="ctr" fontAlgn="ctr"/>
                      <a:endParaRPr lang="en-US" altLang="zh-CN" sz="1400" b="0" i="0" u="none" strike="noStrike" dirty="0">
                        <a:solidFill>
                          <a:schemeClr val="tx1"/>
                        </a:solidFill>
                        <a:effectLst/>
                        <a:latin typeface="思源黑体 Medium" panose="020B0600000000000000" pitchFamily="34" charset="-122"/>
                        <a:ea typeface="思源黑体 Medium" panose="020B0600000000000000" pitchFamily="34" charset="-122"/>
                      </a:endParaRP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400" u="none" strike="noStrike" kern="120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8</a:t>
                      </a: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400" u="none" strike="noStrike" kern="120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124.41</a:t>
                      </a: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400" u="none" strike="noStrike" kern="120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28.4</a:t>
                      </a: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400" u="none" strike="noStrike" kern="120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175.94</a:t>
                      </a: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2372131"/>
                  </a:ext>
                </a:extLst>
              </a:tr>
              <a:tr h="41630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</a:rPr>
                        <a:t>128/2048</a:t>
                      </a:r>
                      <a:endParaRPr lang="en-US" altLang="zh-CN" sz="1400" b="0" i="0" u="none" strike="noStrike" dirty="0">
                        <a:solidFill>
                          <a:schemeClr val="tx1"/>
                        </a:solidFill>
                        <a:effectLst/>
                        <a:latin typeface="思源黑体 Medium" panose="020B0600000000000000" pitchFamily="34" charset="-122"/>
                        <a:ea typeface="思源黑体 Medium" panose="020B0600000000000000" pitchFamily="34" charset="-122"/>
                      </a:endParaRP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400" u="none" strike="noStrike" kern="120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1</a:t>
                      </a: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400" u="none" strike="noStrike" kern="120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43.18</a:t>
                      </a: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400" u="none" strike="noStrike" kern="120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27.05</a:t>
                      </a: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400" u="none" strike="noStrike" kern="120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36.94</a:t>
                      </a: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5513681"/>
                  </a:ext>
                </a:extLst>
              </a:tr>
              <a:tr h="416303">
                <a:tc vMerge="1">
                  <a:txBody>
                    <a:bodyPr/>
                    <a:lstStyle/>
                    <a:p>
                      <a:pPr algn="ctr" fontAlgn="ctr"/>
                      <a:endParaRPr lang="en-US" altLang="zh-CN" sz="1400" b="0" i="0" u="none" strike="noStrike" dirty="0">
                        <a:solidFill>
                          <a:schemeClr val="tx1"/>
                        </a:solidFill>
                        <a:effectLst/>
                        <a:latin typeface="思源黑体 Medium" panose="020B0600000000000000" pitchFamily="34" charset="-122"/>
                        <a:ea typeface="思源黑体 Medium" panose="020B0600000000000000" pitchFamily="34" charset="-122"/>
                      </a:endParaRP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400" u="none" strike="noStrike" kern="120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8</a:t>
                      </a: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400" u="none" strike="noStrike" kern="120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116.96</a:t>
                      </a: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400" u="none" strike="noStrike" kern="120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27.1</a:t>
                      </a: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400" u="none" strike="noStrike" kern="120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210.42</a:t>
                      </a: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4189835"/>
                  </a:ext>
                </a:extLst>
              </a:tr>
              <a:tr h="41630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</a:rPr>
                        <a:t>2048/128</a:t>
                      </a: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400" u="none" strike="noStrike" kern="120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1</a:t>
                      </a: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400" u="none" strike="noStrike" kern="120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161.09</a:t>
                      </a: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400" u="none" strike="noStrike" kern="120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27.22</a:t>
                      </a: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400" u="none" strike="noStrike" kern="120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33.84</a:t>
                      </a: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2476615"/>
                  </a:ext>
                </a:extLst>
              </a:tr>
              <a:tr h="416303">
                <a:tc vMerge="1">
                  <a:txBody>
                    <a:bodyPr/>
                    <a:lstStyle/>
                    <a:p>
                      <a:pPr algn="ctr" fontAlgn="ctr"/>
                      <a:endParaRPr lang="en-US" altLang="zh-CN" sz="1400" b="0" i="0" u="none" strike="noStrike">
                        <a:solidFill>
                          <a:schemeClr val="tx1"/>
                        </a:solidFill>
                        <a:effectLst/>
                        <a:latin typeface="思源黑体 Medium" panose="020B0600000000000000" pitchFamily="34" charset="-122"/>
                        <a:ea typeface="思源黑体 Medium" panose="020B0600000000000000" pitchFamily="34" charset="-122"/>
                      </a:endParaRP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400" u="none" strike="noStrike" kern="120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8</a:t>
                      </a: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400" u="none" strike="noStrike" kern="1200" dirty="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139.33</a:t>
                      </a: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400" u="none" strike="noStrike" kern="120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48.97</a:t>
                      </a: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400" u="none" strike="noStrike" kern="120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100.18</a:t>
                      </a: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02120871"/>
                  </a:ext>
                </a:extLst>
              </a:tr>
              <a:tr h="41630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</a:rPr>
                        <a:t>2048/2048</a:t>
                      </a: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400" u="none" strike="noStrike" kern="120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1</a:t>
                      </a: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400" u="none" strike="noStrike" kern="1200" dirty="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63.44</a:t>
                      </a: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400" u="none" strike="noStrike" kern="1200" dirty="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27.28</a:t>
                      </a: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400" u="none" strike="noStrike" kern="1200" dirty="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194.41</a:t>
                      </a: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5002294"/>
                  </a:ext>
                </a:extLst>
              </a:tr>
              <a:tr h="416303">
                <a:tc vMerge="1">
                  <a:txBody>
                    <a:bodyPr/>
                    <a:lstStyle/>
                    <a:p>
                      <a:pPr algn="ctr" fontAlgn="ctr"/>
                      <a:endParaRPr lang="en-US" altLang="zh-CN" sz="1400" b="0" i="0" u="none" strike="noStrike" dirty="0">
                        <a:solidFill>
                          <a:schemeClr val="tx1"/>
                        </a:solidFill>
                        <a:effectLst/>
                        <a:latin typeface="思源黑体 Medium" panose="020B0600000000000000" pitchFamily="34" charset="-122"/>
                        <a:ea typeface="思源黑体 Medium" panose="020B0600000000000000" pitchFamily="34" charset="-122"/>
                      </a:endParaRP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400" u="none" strike="noStrike" kern="120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8</a:t>
                      </a: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fontAlgn="ctr" latinLnBrk="0" hangingPunct="1">
                        <a:buNone/>
                      </a:pPr>
                      <a:r>
                        <a:rPr lang="en-US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</a:rPr>
                        <a:t>153.49</a:t>
                      </a:r>
                      <a:endParaRPr lang="en-US" altLang="zh-CN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826" marR="4826" marT="4826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fontAlgn="ctr" latinLnBrk="0" hangingPunct="1">
                        <a:buNone/>
                      </a:pPr>
                      <a:r>
                        <a:rPr lang="en-US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</a:rPr>
                        <a:t>26.97</a:t>
                      </a:r>
                      <a:endParaRPr lang="en-US" altLang="zh-CN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826" marR="4826" marT="4826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fontAlgn="ctr" latinLnBrk="0" hangingPunct="1">
                        <a:buNone/>
                      </a:pPr>
                      <a:r>
                        <a:rPr lang="en-US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</a:rPr>
                        <a:t>36.95</a:t>
                      </a:r>
                      <a:endParaRPr lang="en-US" altLang="zh-CN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826" marR="4826" marT="4826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003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4965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B41BF5-9641-D54C-31AD-63E162F7E4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EF9A5183-5743-0F33-7A18-4164EC04BA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955" y="522129"/>
            <a:ext cx="7624445" cy="492443"/>
          </a:xfrm>
        </p:spPr>
        <p:txBody>
          <a:bodyPr/>
          <a:lstStyle/>
          <a:p>
            <a:r>
              <a:rPr lang="en-US" altLang="zh-CN"/>
              <a:t>4.2 </a:t>
            </a:r>
            <a:r>
              <a:rPr lang="en-US" altLang="zh-CN" sz="2400" spc="100">
                <a:latin typeface="思源黑体 Heavy" panose="020B0A00000000000000" pitchFamily="34" charset="-122"/>
                <a:ea typeface="思源黑体 Heavy" panose="020B0A00000000000000" pitchFamily="34" charset="-122"/>
                <a:cs typeface="+mn-ea"/>
                <a:sym typeface="+mn-lt"/>
              </a:rPr>
              <a:t>SLO</a:t>
            </a:r>
            <a:r>
              <a:rPr lang="zh-CN" altLang="en-US" sz="2400" spc="100">
                <a:latin typeface="思源黑体 Heavy" panose="020B0A00000000000000" pitchFamily="34" charset="-122"/>
                <a:ea typeface="思源黑体 Heavy" panose="020B0A00000000000000" pitchFamily="34" charset="-122"/>
                <a:cs typeface="+mn-ea"/>
                <a:sym typeface="+mn-lt"/>
              </a:rPr>
              <a:t>测试</a:t>
            </a:r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6C14EBF-2F82-FDC8-1662-ACEA2F954FE2}"/>
              </a:ext>
            </a:extLst>
          </p:cNvPr>
          <p:cNvSpPr txBox="1"/>
          <p:nvPr/>
        </p:nvSpPr>
        <p:spPr>
          <a:xfrm>
            <a:off x="624891" y="1615796"/>
            <a:ext cx="10432644" cy="11376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通过自定义方式指定</a:t>
            </a:r>
            <a:r>
              <a:rPr lang="zh-CN" altLang="en-US" dirty="0">
                <a:solidFill>
                  <a:srgbClr val="254FEB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某</a:t>
            </a:r>
            <a:r>
              <a:rPr lang="zh-CN" altLang="en-US">
                <a:solidFill>
                  <a:srgbClr val="254FEB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国产新一代推理卡</a:t>
            </a:r>
            <a:r>
              <a:rPr lang="zh-CN" altLang="en-US"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（</a:t>
            </a:r>
            <a:r>
              <a:rPr lang="en-US" altLang="zh-CN"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FP16 </a:t>
            </a:r>
            <a:r>
              <a:rPr lang="zh-CN" altLang="en-US" dirty="0"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算力 </a:t>
            </a:r>
            <a:r>
              <a:rPr lang="en-US" altLang="zh-CN" dirty="0">
                <a:solidFill>
                  <a:srgbClr val="254FEB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123</a:t>
            </a:r>
            <a:r>
              <a:rPr lang="en-US" altLang="zh-CN" dirty="0"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 TFLOPS</a:t>
            </a:r>
            <a:r>
              <a:rPr lang="zh-CN" altLang="en-US" dirty="0"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，显存 </a:t>
            </a:r>
            <a:r>
              <a:rPr lang="en-US" altLang="zh-CN" dirty="0">
                <a:solidFill>
                  <a:srgbClr val="254FEB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96</a:t>
            </a:r>
            <a:r>
              <a:rPr lang="en-US" altLang="zh-CN" dirty="0"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 GB</a:t>
            </a:r>
            <a:r>
              <a:rPr lang="zh-CN" altLang="en-US" dirty="0"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）</a:t>
            </a:r>
            <a:endParaRPr lang="en-US" altLang="zh-CN" dirty="0">
              <a:latin typeface="思源黑体 Medium" panose="020B0600000000000000" pitchFamily="34" charset="-122"/>
              <a:ea typeface="思源黑体 Medium" panose="020B0600000000000000" pitchFamily="34" charset="-122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指定</a:t>
            </a:r>
            <a:r>
              <a:rPr lang="en-US" altLang="zh-CN" dirty="0"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SLO:</a:t>
            </a:r>
            <a:r>
              <a:rPr lang="zh-CN" altLang="en-US" dirty="0"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 </a:t>
            </a:r>
            <a:r>
              <a:rPr lang="en-US" altLang="zh-CN" dirty="0"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TTFT </a:t>
            </a:r>
            <a:r>
              <a:rPr lang="en-US" altLang="zh-CN" dirty="0">
                <a:solidFill>
                  <a:srgbClr val="254FEB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500 </a:t>
            </a:r>
            <a:r>
              <a:rPr lang="en-US" altLang="zh-CN" dirty="0" err="1"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ms</a:t>
            </a:r>
            <a:r>
              <a:rPr lang="en-US" altLang="zh-CN" dirty="0"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, TPOT </a:t>
            </a:r>
            <a:r>
              <a:rPr lang="en-US" altLang="zh-CN" dirty="0">
                <a:solidFill>
                  <a:srgbClr val="254FEB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50</a:t>
            </a:r>
            <a:r>
              <a:rPr lang="en-US" altLang="zh-CN" dirty="0"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 </a:t>
            </a:r>
            <a:r>
              <a:rPr lang="en-US" altLang="zh-CN" dirty="0" err="1"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ms</a:t>
            </a:r>
            <a:endParaRPr lang="en-US" altLang="zh-CN" dirty="0">
              <a:latin typeface="思源黑体 Medium" panose="020B0600000000000000" pitchFamily="34" charset="-122"/>
              <a:ea typeface="思源黑体 Medium" panose="020B0600000000000000" pitchFamily="34" charset="-122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dirty="0" err="1"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AICompss</a:t>
            </a:r>
            <a:r>
              <a:rPr lang="en-US" altLang="zh-CN" dirty="0"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 </a:t>
            </a:r>
            <a:r>
              <a:rPr lang="zh-CN" altLang="en-US" dirty="0"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推荐 </a:t>
            </a:r>
            <a:r>
              <a:rPr lang="en-US" altLang="zh-CN" dirty="0">
                <a:solidFill>
                  <a:srgbClr val="254FEB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16 </a:t>
            </a:r>
            <a:r>
              <a:rPr lang="zh-CN" altLang="en-US" dirty="0"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卡运行，经 </a:t>
            </a:r>
            <a:r>
              <a:rPr lang="en-US" altLang="zh-CN" dirty="0" err="1">
                <a:solidFill>
                  <a:srgbClr val="254FEB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vllm</a:t>
            </a:r>
            <a:r>
              <a:rPr lang="en-US" altLang="zh-CN" dirty="0">
                <a:solidFill>
                  <a:srgbClr val="254FEB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 benchmark </a:t>
            </a:r>
            <a:r>
              <a:rPr lang="zh-CN" altLang="en-US" dirty="0"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测试，能够达到</a:t>
            </a:r>
            <a:r>
              <a:rPr lang="zh-CN" altLang="en-US">
                <a:solidFill>
                  <a:srgbClr val="254FEB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目标吞吐量</a:t>
            </a:r>
            <a:endParaRPr lang="en-US" altLang="zh-CN" dirty="0">
              <a:solidFill>
                <a:srgbClr val="254FEB"/>
              </a:solidFill>
              <a:latin typeface="思源黑体 Medium" panose="020B0600000000000000" pitchFamily="34" charset="-122"/>
              <a:ea typeface="思源黑体 Medium" panose="020B0600000000000000" pitchFamily="34" charset="-122"/>
            </a:endParaRP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D9D33424-A424-A25C-D5B2-0D2A00D24F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7684422"/>
              </p:ext>
            </p:extLst>
          </p:nvPr>
        </p:nvGraphicFramePr>
        <p:xfrm>
          <a:off x="624892" y="3019362"/>
          <a:ext cx="4981668" cy="154590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26445">
                  <a:extLst>
                    <a:ext uri="{9D8B030D-6E8A-4147-A177-3AD203B41FA5}">
                      <a16:colId xmlns:a16="http://schemas.microsoft.com/office/drawing/2014/main" val="1132565969"/>
                    </a:ext>
                  </a:extLst>
                </a:gridCol>
                <a:gridCol w="1117099">
                  <a:extLst>
                    <a:ext uri="{9D8B030D-6E8A-4147-A177-3AD203B41FA5}">
                      <a16:colId xmlns:a16="http://schemas.microsoft.com/office/drawing/2014/main" val="2356902195"/>
                    </a:ext>
                  </a:extLst>
                </a:gridCol>
                <a:gridCol w="1306214">
                  <a:extLst>
                    <a:ext uri="{9D8B030D-6E8A-4147-A177-3AD203B41FA5}">
                      <a16:colId xmlns:a16="http://schemas.microsoft.com/office/drawing/2014/main" val="3112234593"/>
                    </a:ext>
                  </a:extLst>
                </a:gridCol>
                <a:gridCol w="1731910">
                  <a:extLst>
                    <a:ext uri="{9D8B030D-6E8A-4147-A177-3AD203B41FA5}">
                      <a16:colId xmlns:a16="http://schemas.microsoft.com/office/drawing/2014/main" val="77487199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 dirty="0">
                          <a:solidFill>
                            <a:schemeClr val="tx1"/>
                          </a:solidFill>
                          <a:effectLst/>
                          <a:latin typeface="思源黑体 Heavy" panose="020B0A00000000000000" pitchFamily="34" charset="-122"/>
                          <a:ea typeface="思源黑体 Heavy" panose="020B0A00000000000000" pitchFamily="34" charset="-122"/>
                        </a:rPr>
                        <a:t>并发量</a:t>
                      </a:r>
                      <a:endParaRPr lang="zh-CN" alt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思源黑体 Heavy" panose="020B0A00000000000000" pitchFamily="34" charset="-122"/>
                        <a:ea typeface="思源黑体 Heavy" panose="020B0A00000000000000" pitchFamily="34" charset="-122"/>
                      </a:endParaRP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solidFill>
                            <a:schemeClr val="tx1"/>
                          </a:solidFill>
                          <a:effectLst/>
                          <a:latin typeface="思源黑体 Heavy" panose="020B0A00000000000000" pitchFamily="34" charset="-122"/>
                          <a:ea typeface="思源黑体 Heavy" panose="020B0A00000000000000" pitchFamily="34" charset="-122"/>
                        </a:rPr>
                        <a:t>TTFT(</a:t>
                      </a:r>
                      <a:r>
                        <a:rPr lang="en-US" sz="1400" u="none" strike="noStrike" dirty="0" err="1">
                          <a:solidFill>
                            <a:schemeClr val="tx1"/>
                          </a:solidFill>
                          <a:effectLst/>
                          <a:latin typeface="思源黑体 Heavy" panose="020B0A00000000000000" pitchFamily="34" charset="-122"/>
                          <a:ea typeface="思源黑体 Heavy" panose="020B0A00000000000000" pitchFamily="34" charset="-122"/>
                        </a:rPr>
                        <a:t>ms</a:t>
                      </a:r>
                      <a:r>
                        <a:rPr lang="en-US" sz="1400" u="none" strike="noStrike" dirty="0">
                          <a:solidFill>
                            <a:schemeClr val="tx1"/>
                          </a:solidFill>
                          <a:effectLst/>
                          <a:latin typeface="思源黑体 Heavy" panose="020B0A00000000000000" pitchFamily="34" charset="-122"/>
                          <a:ea typeface="思源黑体 Heavy" panose="020B0A00000000000000" pitchFamily="34" charset="-122"/>
                        </a:rPr>
                        <a:t>)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思源黑体 Heavy" panose="020B0A00000000000000" pitchFamily="34" charset="-122"/>
                        <a:ea typeface="思源黑体 Heavy" panose="020B0A00000000000000" pitchFamily="34" charset="-122"/>
                      </a:endParaRP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u="none" strike="noStrike" dirty="0">
                          <a:solidFill>
                            <a:schemeClr val="tx1"/>
                          </a:solidFill>
                          <a:effectLst/>
                          <a:latin typeface="思源黑体 Heavy" panose="020B0A00000000000000" pitchFamily="34" charset="-122"/>
                          <a:ea typeface="思源黑体 Heavy" panose="020B0A00000000000000" pitchFamily="34" charset="-122"/>
                        </a:rPr>
                        <a:t>TPOT(</a:t>
                      </a:r>
                      <a:r>
                        <a:rPr lang="en-US" altLang="zh-CN" sz="1400" u="none" strike="noStrike" dirty="0" err="1">
                          <a:solidFill>
                            <a:schemeClr val="tx1"/>
                          </a:solidFill>
                          <a:effectLst/>
                          <a:latin typeface="思源黑体 Heavy" panose="020B0A00000000000000" pitchFamily="34" charset="-122"/>
                          <a:ea typeface="思源黑体 Heavy" panose="020B0A00000000000000" pitchFamily="34" charset="-122"/>
                        </a:rPr>
                        <a:t>ms</a:t>
                      </a:r>
                      <a:r>
                        <a:rPr lang="en-US" altLang="zh-CN" sz="1400" u="none" strike="noStrike" dirty="0">
                          <a:solidFill>
                            <a:schemeClr val="tx1"/>
                          </a:solidFill>
                          <a:effectLst/>
                          <a:latin typeface="思源黑体 Heavy" panose="020B0A00000000000000" pitchFamily="34" charset="-122"/>
                          <a:ea typeface="思源黑体 Heavy" panose="020B0A00000000000000" pitchFamily="34" charset="-122"/>
                        </a:rPr>
                        <a:t>)</a:t>
                      </a:r>
                      <a:endParaRPr lang="en-US" altLang="zh-CN" sz="1400" b="1" i="0" u="none" strike="noStrike" dirty="0">
                        <a:solidFill>
                          <a:schemeClr val="tx1"/>
                        </a:solidFill>
                        <a:effectLst/>
                        <a:latin typeface="思源黑体 Heavy" panose="020B0A00000000000000" pitchFamily="34" charset="-122"/>
                        <a:ea typeface="思源黑体 Heavy" panose="020B0A00000000000000" pitchFamily="34" charset="-122"/>
                      </a:endParaRP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400" u="none" strike="noStrike" dirty="0">
                          <a:solidFill>
                            <a:schemeClr val="tx1"/>
                          </a:solidFill>
                          <a:effectLst/>
                          <a:latin typeface="思源黑体 Heavy" panose="020B0A00000000000000" pitchFamily="34" charset="-122"/>
                          <a:ea typeface="思源黑体 Heavy" panose="020B0A00000000000000" pitchFamily="34" charset="-122"/>
                        </a:rPr>
                        <a:t>吞吐量</a:t>
                      </a:r>
                      <a:endParaRPr lang="en-US" altLang="zh-CN" sz="1400" u="none" strike="noStrike" dirty="0">
                        <a:solidFill>
                          <a:schemeClr val="tx1"/>
                        </a:solidFill>
                        <a:effectLst/>
                        <a:latin typeface="思源黑体 Heavy" panose="020B0A00000000000000" pitchFamily="34" charset="-122"/>
                        <a:ea typeface="思源黑体 Heavy" panose="020B0A00000000000000" pitchFamily="34" charset="-122"/>
                      </a:endParaRPr>
                    </a:p>
                    <a:p>
                      <a:pPr algn="ctr" fontAlgn="b"/>
                      <a:r>
                        <a:rPr lang="en-US" altLang="zh-CN" sz="1400" u="none" strike="noStrike" dirty="0">
                          <a:solidFill>
                            <a:schemeClr val="tx1"/>
                          </a:solidFill>
                          <a:effectLst/>
                          <a:latin typeface="思源黑体 Heavy" panose="020B0A00000000000000" pitchFamily="34" charset="-122"/>
                          <a:ea typeface="思源黑体 Heavy" panose="020B0A00000000000000" pitchFamily="34" charset="-122"/>
                        </a:rPr>
                        <a:t>(</a:t>
                      </a:r>
                      <a:r>
                        <a:rPr lang="en-US" sz="1400" u="none" strike="noStrike" dirty="0">
                          <a:solidFill>
                            <a:schemeClr val="tx1"/>
                          </a:solidFill>
                          <a:effectLst/>
                          <a:latin typeface="思源黑体 Heavy" panose="020B0A00000000000000" pitchFamily="34" charset="-122"/>
                          <a:ea typeface="思源黑体 Heavy" panose="020B0A00000000000000" pitchFamily="34" charset="-122"/>
                        </a:rPr>
                        <a:t>tokens/s)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思源黑体 Heavy" panose="020B0A00000000000000" pitchFamily="34" charset="-122"/>
                        <a:ea typeface="思源黑体 Heavy" panose="020B0A00000000000000" pitchFamily="34" charset="-122"/>
                      </a:endParaRP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5403225"/>
                  </a:ext>
                </a:extLst>
              </a:tr>
              <a:tr h="6541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 dirty="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</a:rPr>
                        <a:t>1</a:t>
                      </a:r>
                      <a:endParaRPr lang="en-US" altLang="zh-CN" sz="1400" b="0" i="0" u="none" strike="noStrike" dirty="0">
                        <a:solidFill>
                          <a:schemeClr val="tx1"/>
                        </a:solidFill>
                        <a:effectLst/>
                        <a:latin typeface="思源黑体 Medium" panose="020B0600000000000000" pitchFamily="34" charset="-122"/>
                        <a:ea typeface="思源黑体 Medium" panose="020B0600000000000000" pitchFamily="34" charset="-122"/>
                      </a:endParaRP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sz="1400" u="none" strike="noStrike" kern="1200" dirty="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56.03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sz="1400" u="none" strike="noStrike" kern="1200" dirty="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20.72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sz="1400" u="none" strike="noStrike" kern="1200" dirty="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47.62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647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 dirty="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</a:rPr>
                        <a:t>8</a:t>
                      </a:r>
                      <a:endParaRPr lang="en-US" altLang="zh-CN" sz="1400" b="0" i="0" u="none" strike="noStrike" dirty="0">
                        <a:solidFill>
                          <a:schemeClr val="tx1"/>
                        </a:solidFill>
                        <a:effectLst/>
                        <a:latin typeface="思源黑体 Medium" panose="020B0600000000000000" pitchFamily="34" charset="-122"/>
                        <a:ea typeface="思源黑体 Medium" panose="020B0600000000000000" pitchFamily="34" charset="-122"/>
                      </a:endParaRP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sz="1400" u="none" strike="noStrike" kern="120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156.04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sz="1400" u="none" strike="noStrike" kern="1200" dirty="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32.74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sz="1400" u="none" strike="noStrike" kern="1200" dirty="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237.16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55136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</a:rPr>
                        <a:t>16</a:t>
                      </a:r>
                      <a:endParaRPr lang="en-US" altLang="zh-CN" sz="1400" b="0" i="0" u="none" strike="noStrike">
                        <a:solidFill>
                          <a:schemeClr val="tx1"/>
                        </a:solidFill>
                        <a:effectLst/>
                        <a:latin typeface="思源黑体 Medium" panose="020B0600000000000000" pitchFamily="34" charset="-122"/>
                        <a:ea typeface="思源黑体 Medium" panose="020B0600000000000000" pitchFamily="34" charset="-122"/>
                      </a:endParaRP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sz="1400" u="none" strike="noStrike" kern="120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221.9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sz="1400" u="none" strike="noStrike" kern="1200" dirty="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37.8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sz="1400" u="none" strike="noStrike" kern="1200" dirty="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407.43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24766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</a:rPr>
                        <a:t>32</a:t>
                      </a:r>
                      <a:endParaRPr lang="en-US" altLang="zh-CN" sz="1400" b="0" i="0" u="none" strike="noStrike">
                        <a:solidFill>
                          <a:schemeClr val="tx1"/>
                        </a:solidFill>
                        <a:effectLst/>
                        <a:latin typeface="思源黑体 Medium" panose="020B0600000000000000" pitchFamily="34" charset="-122"/>
                        <a:ea typeface="思源黑体 Medium" panose="020B0600000000000000" pitchFamily="34" charset="-122"/>
                      </a:endParaRP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sz="1400" u="none" strike="noStrike" kern="1200" dirty="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349.12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sz="1400" u="none" strike="noStrike" kern="1200" dirty="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45.07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sz="1400" u="none" strike="noStrike" kern="1200" dirty="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673.69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500229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</a:rPr>
                        <a:t>64</a:t>
                      </a:r>
                      <a:endParaRPr lang="en-US" altLang="zh-CN" sz="1400" b="0" i="0" u="none" strike="noStrike">
                        <a:solidFill>
                          <a:schemeClr val="tx1"/>
                        </a:solidFill>
                        <a:effectLst/>
                        <a:latin typeface="思源黑体 Medium" panose="020B0600000000000000" pitchFamily="34" charset="-122"/>
                        <a:ea typeface="思源黑体 Medium" panose="020B0600000000000000" pitchFamily="34" charset="-122"/>
                      </a:endParaRP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sz="1400" u="none" strike="noStrike" kern="1200" dirty="0">
                          <a:solidFill>
                            <a:srgbClr val="FFCD69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524.92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sz="1400" u="none" strike="noStrike" kern="1200" dirty="0">
                          <a:solidFill>
                            <a:srgbClr val="FFCD69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56.04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sz="1400" u="none" strike="noStrike" kern="1200" dirty="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1068.52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003778"/>
                  </a:ext>
                </a:extLst>
              </a:tr>
            </a:tbl>
          </a:graphicData>
        </a:graphic>
      </p:graphicFrame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B736C86C-25A4-AA58-8DE7-6D2AAE1F28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8222202"/>
              </p:ext>
            </p:extLst>
          </p:nvPr>
        </p:nvGraphicFramePr>
        <p:xfrm>
          <a:off x="6095999" y="3019363"/>
          <a:ext cx="4961534" cy="154590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9151">
                  <a:extLst>
                    <a:ext uri="{9D8B030D-6E8A-4147-A177-3AD203B41FA5}">
                      <a16:colId xmlns:a16="http://schemas.microsoft.com/office/drawing/2014/main" val="1132565969"/>
                    </a:ext>
                  </a:extLst>
                </a:gridCol>
                <a:gridCol w="1130300">
                  <a:extLst>
                    <a:ext uri="{9D8B030D-6E8A-4147-A177-3AD203B41FA5}">
                      <a16:colId xmlns:a16="http://schemas.microsoft.com/office/drawing/2014/main" val="2356902195"/>
                    </a:ext>
                  </a:extLst>
                </a:gridCol>
                <a:gridCol w="1289050">
                  <a:extLst>
                    <a:ext uri="{9D8B030D-6E8A-4147-A177-3AD203B41FA5}">
                      <a16:colId xmlns:a16="http://schemas.microsoft.com/office/drawing/2014/main" val="1426285671"/>
                    </a:ext>
                  </a:extLst>
                </a:gridCol>
                <a:gridCol w="1723033">
                  <a:extLst>
                    <a:ext uri="{9D8B030D-6E8A-4147-A177-3AD203B41FA5}">
                      <a16:colId xmlns:a16="http://schemas.microsoft.com/office/drawing/2014/main" val="774871992"/>
                    </a:ext>
                  </a:extLst>
                </a:gridCol>
              </a:tblGrid>
              <a:tr h="431483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 dirty="0">
                          <a:solidFill>
                            <a:schemeClr val="tx1"/>
                          </a:solidFill>
                          <a:effectLst/>
                          <a:latin typeface="思源黑体 Heavy" panose="020B0A00000000000000" pitchFamily="34" charset="-122"/>
                          <a:ea typeface="思源黑体 Heavy" panose="020B0A00000000000000" pitchFamily="34" charset="-122"/>
                        </a:rPr>
                        <a:t>并发量</a:t>
                      </a:r>
                      <a:endParaRPr lang="zh-CN" alt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思源黑体 Heavy" panose="020B0A00000000000000" pitchFamily="34" charset="-122"/>
                        <a:ea typeface="思源黑体 Heavy" panose="020B0A00000000000000" pitchFamily="34" charset="-122"/>
                      </a:endParaRP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solidFill>
                            <a:schemeClr val="tx1"/>
                          </a:solidFill>
                          <a:effectLst/>
                          <a:latin typeface="思源黑体 Heavy" panose="020B0A00000000000000" pitchFamily="34" charset="-122"/>
                          <a:ea typeface="思源黑体 Heavy" panose="020B0A00000000000000" pitchFamily="34" charset="-122"/>
                        </a:rPr>
                        <a:t>TTFT(ms)</a:t>
                      </a:r>
                      <a:endParaRPr lang="en-US" sz="1400" b="1" i="0" u="none" strike="noStrike">
                        <a:solidFill>
                          <a:schemeClr val="tx1"/>
                        </a:solidFill>
                        <a:effectLst/>
                        <a:latin typeface="思源黑体 Heavy" panose="020B0A00000000000000" pitchFamily="34" charset="-122"/>
                        <a:ea typeface="思源黑体 Heavy" panose="020B0A00000000000000" pitchFamily="34" charset="-122"/>
                      </a:endParaRP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u="none" strike="noStrike" dirty="0">
                          <a:solidFill>
                            <a:schemeClr val="tx1"/>
                          </a:solidFill>
                          <a:effectLst/>
                          <a:latin typeface="思源黑体 Heavy" panose="020B0A00000000000000" pitchFamily="34" charset="-122"/>
                          <a:ea typeface="思源黑体 Heavy" panose="020B0A00000000000000" pitchFamily="34" charset="-122"/>
                        </a:rPr>
                        <a:t>TPOT(</a:t>
                      </a:r>
                      <a:r>
                        <a:rPr lang="en-US" altLang="zh-CN" sz="1400" u="none" strike="noStrike" dirty="0" err="1">
                          <a:solidFill>
                            <a:schemeClr val="tx1"/>
                          </a:solidFill>
                          <a:effectLst/>
                          <a:latin typeface="思源黑体 Heavy" panose="020B0A00000000000000" pitchFamily="34" charset="-122"/>
                          <a:ea typeface="思源黑体 Heavy" panose="020B0A00000000000000" pitchFamily="34" charset="-122"/>
                        </a:rPr>
                        <a:t>ms</a:t>
                      </a:r>
                      <a:r>
                        <a:rPr lang="en-US" altLang="zh-CN" sz="1400" u="none" strike="noStrike" dirty="0">
                          <a:solidFill>
                            <a:schemeClr val="tx1"/>
                          </a:solidFill>
                          <a:effectLst/>
                          <a:latin typeface="思源黑体 Heavy" panose="020B0A00000000000000" pitchFamily="34" charset="-122"/>
                          <a:ea typeface="思源黑体 Heavy" panose="020B0A00000000000000" pitchFamily="34" charset="-122"/>
                        </a:rPr>
                        <a:t>)</a:t>
                      </a: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400" u="none" strike="noStrike">
                          <a:solidFill>
                            <a:schemeClr val="tx1"/>
                          </a:solidFill>
                          <a:effectLst/>
                          <a:latin typeface="思源黑体 Heavy" panose="020B0A00000000000000" pitchFamily="34" charset="-122"/>
                          <a:ea typeface="思源黑体 Heavy" panose="020B0A00000000000000" pitchFamily="34" charset="-122"/>
                        </a:rPr>
                        <a:t>吞吐量</a:t>
                      </a:r>
                      <a:endParaRPr lang="en-US" altLang="zh-CN" sz="1400" u="none" strike="noStrike">
                        <a:solidFill>
                          <a:schemeClr val="tx1"/>
                        </a:solidFill>
                        <a:effectLst/>
                        <a:latin typeface="思源黑体 Heavy" panose="020B0A00000000000000" pitchFamily="34" charset="-122"/>
                        <a:ea typeface="思源黑体 Heavy" panose="020B0A00000000000000" pitchFamily="34" charset="-122"/>
                      </a:endParaRPr>
                    </a:p>
                    <a:p>
                      <a:pPr algn="ctr" fontAlgn="b"/>
                      <a:r>
                        <a:rPr lang="en-US" altLang="zh-CN" sz="1400" u="none" strike="noStrike">
                          <a:solidFill>
                            <a:schemeClr val="tx1"/>
                          </a:solidFill>
                          <a:effectLst/>
                          <a:latin typeface="思源黑体 Heavy" panose="020B0A00000000000000" pitchFamily="34" charset="-122"/>
                          <a:ea typeface="思源黑体 Heavy" panose="020B0A00000000000000" pitchFamily="34" charset="-122"/>
                        </a:rPr>
                        <a:t>(</a:t>
                      </a:r>
                      <a:r>
                        <a:rPr lang="en-US" sz="1400" u="none" strike="noStrike">
                          <a:solidFill>
                            <a:schemeClr val="tx1"/>
                          </a:solidFill>
                          <a:effectLst/>
                          <a:latin typeface="思源黑体 Heavy" panose="020B0A00000000000000" pitchFamily="34" charset="-122"/>
                          <a:ea typeface="思源黑体 Heavy" panose="020B0A00000000000000" pitchFamily="34" charset="-122"/>
                        </a:rPr>
                        <a:t>tokens/s)</a:t>
                      </a:r>
                      <a:endParaRPr lang="en-US" sz="1400" b="1" i="0" u="none" strike="noStrike">
                        <a:solidFill>
                          <a:schemeClr val="tx1"/>
                        </a:solidFill>
                        <a:effectLst/>
                        <a:latin typeface="思源黑体 Heavy" panose="020B0A00000000000000" pitchFamily="34" charset="-122"/>
                        <a:ea typeface="思源黑体 Heavy" panose="020B0A00000000000000" pitchFamily="34" charset="-122"/>
                      </a:endParaRP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5403225"/>
                  </a:ext>
                </a:extLst>
              </a:tr>
              <a:tr h="22288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 dirty="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</a:rPr>
                        <a:t>1</a:t>
                      </a:r>
                      <a:endParaRPr lang="en-US" altLang="zh-CN" sz="1400" b="0" i="0" u="none" strike="noStrike" dirty="0">
                        <a:solidFill>
                          <a:schemeClr val="tx1"/>
                        </a:solidFill>
                        <a:effectLst/>
                        <a:latin typeface="思源黑体 Medium" panose="020B0600000000000000" pitchFamily="34" charset="-122"/>
                        <a:ea typeface="思源黑体 Medium" panose="020B0600000000000000" pitchFamily="34" charset="-122"/>
                      </a:endParaRP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sz="1400" u="none" strike="noStrike" kern="1200" dirty="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55.9</a:t>
                      </a:r>
                      <a:endParaRPr lang="zh-CN" altLang="en-US" sz="1400" u="none" strike="noStrike" kern="1200" dirty="0">
                        <a:solidFill>
                          <a:schemeClr val="tx1"/>
                        </a:solidFill>
                        <a:effectLst/>
                        <a:latin typeface="思源黑体 Medium" panose="020B0600000000000000" pitchFamily="34" charset="-122"/>
                        <a:ea typeface="思源黑体 Medium" panose="020B0600000000000000" pitchFamily="34" charset="-122"/>
                        <a:cs typeface="+mn-cs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sz="1400" u="none" strike="noStrike" kern="1200" dirty="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20.99</a:t>
                      </a:r>
                      <a:endParaRPr lang="zh-CN" altLang="en-US" sz="1400" u="none" strike="noStrike" kern="1200" dirty="0">
                        <a:solidFill>
                          <a:schemeClr val="tx1"/>
                        </a:solidFill>
                        <a:effectLst/>
                        <a:latin typeface="思源黑体 Medium" panose="020B0600000000000000" pitchFamily="34" charset="-122"/>
                        <a:ea typeface="思源黑体 Medium" panose="020B0600000000000000" pitchFamily="34" charset="-122"/>
                        <a:cs typeface="+mn-cs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sz="1400" u="none" strike="noStrike" kern="120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47.61</a:t>
                      </a:r>
                      <a:endParaRPr lang="zh-CN" altLang="en-US" sz="1400" u="none" strike="noStrike" kern="1200">
                        <a:solidFill>
                          <a:schemeClr val="tx1"/>
                        </a:solidFill>
                        <a:effectLst/>
                        <a:latin typeface="思源黑体 Medium" panose="020B0600000000000000" pitchFamily="34" charset="-122"/>
                        <a:ea typeface="思源黑体 Medium" panose="020B0600000000000000" pitchFamily="34" charset="-122"/>
                        <a:cs typeface="+mn-cs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64711"/>
                  </a:ext>
                </a:extLst>
              </a:tr>
              <a:tr h="22288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 dirty="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</a:rPr>
                        <a:t>8</a:t>
                      </a:r>
                      <a:endParaRPr lang="en-US" altLang="zh-CN" sz="1400" b="0" i="0" u="none" strike="noStrike" dirty="0">
                        <a:solidFill>
                          <a:schemeClr val="tx1"/>
                        </a:solidFill>
                        <a:effectLst/>
                        <a:latin typeface="思源黑体 Medium" panose="020B0600000000000000" pitchFamily="34" charset="-122"/>
                        <a:ea typeface="思源黑体 Medium" panose="020B0600000000000000" pitchFamily="34" charset="-122"/>
                      </a:endParaRP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sz="1400" u="none" strike="noStrike" kern="1200" dirty="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155.8</a:t>
                      </a:r>
                      <a:endParaRPr lang="zh-CN" altLang="en-US" sz="1400" u="none" strike="noStrike" kern="1200" dirty="0">
                        <a:solidFill>
                          <a:schemeClr val="tx1"/>
                        </a:solidFill>
                        <a:effectLst/>
                        <a:latin typeface="思源黑体 Medium" panose="020B0600000000000000" pitchFamily="34" charset="-122"/>
                        <a:ea typeface="思源黑体 Medium" panose="020B0600000000000000" pitchFamily="34" charset="-122"/>
                        <a:cs typeface="+mn-cs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sz="1400" u="none" strike="noStrike" kern="1200" dirty="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33.73</a:t>
                      </a:r>
                      <a:endParaRPr lang="zh-CN" altLang="en-US" sz="1400" u="none" strike="noStrike" kern="1200" dirty="0">
                        <a:solidFill>
                          <a:schemeClr val="tx1"/>
                        </a:solidFill>
                        <a:effectLst/>
                        <a:latin typeface="思源黑体 Medium" panose="020B0600000000000000" pitchFamily="34" charset="-122"/>
                        <a:ea typeface="思源黑体 Medium" panose="020B0600000000000000" pitchFamily="34" charset="-122"/>
                        <a:cs typeface="+mn-cs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sz="1400" u="none" strike="noStrike" kern="1200" dirty="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236.72</a:t>
                      </a:r>
                      <a:endParaRPr lang="zh-CN" altLang="en-US" sz="1400" u="none" strike="noStrike" kern="1200" dirty="0">
                        <a:solidFill>
                          <a:schemeClr val="tx1"/>
                        </a:solidFill>
                        <a:effectLst/>
                        <a:latin typeface="思源黑体 Medium" panose="020B0600000000000000" pitchFamily="34" charset="-122"/>
                        <a:ea typeface="思源黑体 Medium" panose="020B0600000000000000" pitchFamily="34" charset="-122"/>
                        <a:cs typeface="+mn-cs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5513681"/>
                  </a:ext>
                </a:extLst>
              </a:tr>
              <a:tr h="22288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</a:rPr>
                        <a:t>16</a:t>
                      </a:r>
                      <a:endParaRPr lang="en-US" altLang="zh-CN" sz="1400" b="0" i="0" u="none" strike="noStrike">
                        <a:solidFill>
                          <a:schemeClr val="tx1"/>
                        </a:solidFill>
                        <a:effectLst/>
                        <a:latin typeface="思源黑体 Medium" panose="020B0600000000000000" pitchFamily="34" charset="-122"/>
                        <a:ea typeface="思源黑体 Medium" panose="020B0600000000000000" pitchFamily="34" charset="-122"/>
                      </a:endParaRP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sz="1400" u="none" strike="noStrike" kern="120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223.13</a:t>
                      </a:r>
                      <a:endParaRPr lang="zh-CN" altLang="en-US" sz="1400" u="none" strike="noStrike" kern="1200">
                        <a:solidFill>
                          <a:schemeClr val="tx1"/>
                        </a:solidFill>
                        <a:effectLst/>
                        <a:latin typeface="思源黑体 Medium" panose="020B0600000000000000" pitchFamily="34" charset="-122"/>
                        <a:ea typeface="思源黑体 Medium" panose="020B0600000000000000" pitchFamily="34" charset="-122"/>
                        <a:cs typeface="+mn-cs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sz="1400" u="none" strike="noStrike" kern="1200" dirty="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40.32</a:t>
                      </a:r>
                      <a:endParaRPr lang="zh-CN" altLang="en-US" sz="1400" u="none" strike="noStrike" kern="1200" dirty="0">
                        <a:solidFill>
                          <a:schemeClr val="tx1"/>
                        </a:solidFill>
                        <a:effectLst/>
                        <a:latin typeface="思源黑体 Medium" panose="020B0600000000000000" pitchFamily="34" charset="-122"/>
                        <a:ea typeface="思源黑体 Medium" panose="020B0600000000000000" pitchFamily="34" charset="-122"/>
                        <a:cs typeface="+mn-cs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sz="1400" u="none" strike="noStrike" kern="1200" dirty="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395.93</a:t>
                      </a:r>
                      <a:endParaRPr lang="zh-CN" altLang="en-US" sz="1400" u="none" strike="noStrike" kern="1200" dirty="0">
                        <a:solidFill>
                          <a:schemeClr val="tx1"/>
                        </a:solidFill>
                        <a:effectLst/>
                        <a:latin typeface="思源黑体 Medium" panose="020B0600000000000000" pitchFamily="34" charset="-122"/>
                        <a:ea typeface="思源黑体 Medium" panose="020B0600000000000000" pitchFamily="34" charset="-122"/>
                        <a:cs typeface="+mn-cs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2476615"/>
                  </a:ext>
                </a:extLst>
              </a:tr>
              <a:tr h="22288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</a:rPr>
                        <a:t>32</a:t>
                      </a:r>
                      <a:endParaRPr lang="en-US" altLang="zh-CN" sz="1400" b="0" i="0" u="none" strike="noStrike">
                        <a:solidFill>
                          <a:schemeClr val="tx1"/>
                        </a:solidFill>
                        <a:effectLst/>
                        <a:latin typeface="思源黑体 Medium" panose="020B0600000000000000" pitchFamily="34" charset="-122"/>
                        <a:ea typeface="思源黑体 Medium" panose="020B0600000000000000" pitchFamily="34" charset="-122"/>
                      </a:endParaRP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sz="1400" u="none" strike="noStrike" kern="1200" dirty="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347.34</a:t>
                      </a:r>
                      <a:endParaRPr lang="zh-CN" altLang="en-US" sz="1400" u="none" strike="noStrike" kern="1200" dirty="0">
                        <a:solidFill>
                          <a:schemeClr val="tx1"/>
                        </a:solidFill>
                        <a:effectLst/>
                        <a:latin typeface="思源黑体 Medium" panose="020B0600000000000000" pitchFamily="34" charset="-122"/>
                        <a:ea typeface="思源黑体 Medium" panose="020B0600000000000000" pitchFamily="34" charset="-122"/>
                        <a:cs typeface="+mn-cs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sz="1400" u="none" strike="noStrike" kern="1200" dirty="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49.04</a:t>
                      </a:r>
                      <a:endParaRPr lang="zh-CN" altLang="en-US" sz="1400" u="none" strike="noStrike" kern="1200" dirty="0">
                        <a:solidFill>
                          <a:schemeClr val="tx1"/>
                        </a:solidFill>
                        <a:effectLst/>
                        <a:latin typeface="思源黑体 Medium" panose="020B0600000000000000" pitchFamily="34" charset="-122"/>
                        <a:ea typeface="思源黑体 Medium" panose="020B0600000000000000" pitchFamily="34" charset="-122"/>
                        <a:cs typeface="+mn-cs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sz="1400" u="none" strike="noStrike" kern="1200" dirty="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650.52</a:t>
                      </a:r>
                      <a:endParaRPr lang="zh-CN" altLang="en-US" sz="1400" u="none" strike="noStrike" kern="1200" dirty="0">
                        <a:solidFill>
                          <a:schemeClr val="tx1"/>
                        </a:solidFill>
                        <a:effectLst/>
                        <a:latin typeface="思源黑体 Medium" panose="020B0600000000000000" pitchFamily="34" charset="-122"/>
                        <a:ea typeface="思源黑体 Medium" panose="020B0600000000000000" pitchFamily="34" charset="-122"/>
                        <a:cs typeface="+mn-cs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5002294"/>
                  </a:ext>
                </a:extLst>
              </a:tr>
              <a:tr h="22288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 dirty="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</a:rPr>
                        <a:t>64</a:t>
                      </a:r>
                      <a:endParaRPr lang="en-US" altLang="zh-CN" sz="1400" b="0" i="0" u="none" strike="noStrike" dirty="0">
                        <a:solidFill>
                          <a:schemeClr val="tx1"/>
                        </a:solidFill>
                        <a:effectLst/>
                        <a:latin typeface="思源黑体 Medium" panose="020B0600000000000000" pitchFamily="34" charset="-122"/>
                        <a:ea typeface="思源黑体 Medium" panose="020B0600000000000000" pitchFamily="34" charset="-122"/>
                      </a:endParaRP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sz="1400" u="none" strike="noStrike" kern="1200" dirty="0">
                          <a:solidFill>
                            <a:srgbClr val="FFCD69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1982.07</a:t>
                      </a:r>
                      <a:endParaRPr lang="zh-CN" altLang="en-US" sz="1400" u="none" strike="noStrike" kern="1200" dirty="0">
                        <a:solidFill>
                          <a:srgbClr val="FFCD69"/>
                        </a:solidFill>
                        <a:effectLst/>
                        <a:latin typeface="思源黑体 Medium" panose="020B0600000000000000" pitchFamily="34" charset="-122"/>
                        <a:ea typeface="思源黑体 Medium" panose="020B0600000000000000" pitchFamily="34" charset="-122"/>
                        <a:cs typeface="+mn-cs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sz="1400" u="none" strike="noStrike" kern="1200" dirty="0">
                          <a:solidFill>
                            <a:srgbClr val="FFCD69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63.97</a:t>
                      </a:r>
                      <a:endParaRPr lang="zh-CN" altLang="en-US" sz="1400" u="none" strike="noStrike" kern="1200" dirty="0">
                        <a:solidFill>
                          <a:srgbClr val="FFCD69"/>
                        </a:solidFill>
                        <a:effectLst/>
                        <a:latin typeface="思源黑体 Medium" panose="020B0600000000000000" pitchFamily="34" charset="-122"/>
                        <a:ea typeface="思源黑体 Medium" panose="020B0600000000000000" pitchFamily="34" charset="-122"/>
                        <a:cs typeface="+mn-cs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sz="1400" u="none" strike="noStrike" kern="1200" dirty="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848.73</a:t>
                      </a:r>
                      <a:endParaRPr lang="zh-CN" altLang="en-US" sz="1400" u="none" strike="noStrike" kern="1200" dirty="0">
                        <a:solidFill>
                          <a:schemeClr val="tx1"/>
                        </a:solidFill>
                        <a:effectLst/>
                        <a:latin typeface="思源黑体 Medium" panose="020B0600000000000000" pitchFamily="34" charset="-122"/>
                        <a:ea typeface="思源黑体 Medium" panose="020B0600000000000000" pitchFamily="34" charset="-122"/>
                        <a:cs typeface="+mn-cs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003778"/>
                  </a:ext>
                </a:extLst>
              </a:tr>
            </a:tbl>
          </a:graphicData>
        </a:graphic>
      </p:graphicFrame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94BD621A-7AF3-3D6A-1FD2-96A81338D1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9015864"/>
              </p:ext>
            </p:extLst>
          </p:nvPr>
        </p:nvGraphicFramePr>
        <p:xfrm>
          <a:off x="624891" y="4891399"/>
          <a:ext cx="4981668" cy="154590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22909">
                  <a:extLst>
                    <a:ext uri="{9D8B030D-6E8A-4147-A177-3AD203B41FA5}">
                      <a16:colId xmlns:a16="http://schemas.microsoft.com/office/drawing/2014/main" val="1132565969"/>
                    </a:ext>
                  </a:extLst>
                </a:gridCol>
                <a:gridCol w="1117600">
                  <a:extLst>
                    <a:ext uri="{9D8B030D-6E8A-4147-A177-3AD203B41FA5}">
                      <a16:colId xmlns:a16="http://schemas.microsoft.com/office/drawing/2014/main" val="2356902195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768838573"/>
                    </a:ext>
                  </a:extLst>
                </a:gridCol>
                <a:gridCol w="1726709">
                  <a:extLst>
                    <a:ext uri="{9D8B030D-6E8A-4147-A177-3AD203B41FA5}">
                      <a16:colId xmlns:a16="http://schemas.microsoft.com/office/drawing/2014/main" val="774871992"/>
                    </a:ext>
                  </a:extLst>
                </a:gridCol>
              </a:tblGrid>
              <a:tr h="146265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 dirty="0">
                          <a:solidFill>
                            <a:schemeClr val="tx1"/>
                          </a:solidFill>
                          <a:effectLst/>
                          <a:latin typeface="思源黑体 Heavy" panose="020B0A00000000000000" pitchFamily="34" charset="-122"/>
                          <a:ea typeface="思源黑体 Heavy" panose="020B0A00000000000000" pitchFamily="34" charset="-122"/>
                        </a:rPr>
                        <a:t>并发量</a:t>
                      </a:r>
                      <a:endParaRPr lang="zh-CN" alt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思源黑体 Heavy" panose="020B0A00000000000000" pitchFamily="34" charset="-122"/>
                        <a:ea typeface="思源黑体 Heavy" panose="020B0A00000000000000" pitchFamily="34" charset="-122"/>
                      </a:endParaRP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solidFill>
                            <a:schemeClr val="tx1"/>
                          </a:solidFill>
                          <a:effectLst/>
                          <a:latin typeface="思源黑体 Heavy" panose="020B0A00000000000000" pitchFamily="34" charset="-122"/>
                          <a:ea typeface="思源黑体 Heavy" panose="020B0A00000000000000" pitchFamily="34" charset="-122"/>
                        </a:rPr>
                        <a:t>TTFT(</a:t>
                      </a:r>
                      <a:r>
                        <a:rPr lang="en-US" sz="1400" u="none" strike="noStrike" dirty="0" err="1">
                          <a:solidFill>
                            <a:schemeClr val="tx1"/>
                          </a:solidFill>
                          <a:effectLst/>
                          <a:latin typeface="思源黑体 Heavy" panose="020B0A00000000000000" pitchFamily="34" charset="-122"/>
                          <a:ea typeface="思源黑体 Heavy" panose="020B0A00000000000000" pitchFamily="34" charset="-122"/>
                        </a:rPr>
                        <a:t>ms</a:t>
                      </a:r>
                      <a:r>
                        <a:rPr lang="en-US" sz="1400" u="none" strike="noStrike" dirty="0">
                          <a:solidFill>
                            <a:schemeClr val="tx1"/>
                          </a:solidFill>
                          <a:effectLst/>
                          <a:latin typeface="思源黑体 Heavy" panose="020B0A00000000000000" pitchFamily="34" charset="-122"/>
                          <a:ea typeface="思源黑体 Heavy" panose="020B0A00000000000000" pitchFamily="34" charset="-122"/>
                        </a:rPr>
                        <a:t>)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思源黑体 Heavy" panose="020B0A00000000000000" pitchFamily="34" charset="-122"/>
                        <a:ea typeface="思源黑体 Heavy" panose="020B0A00000000000000" pitchFamily="34" charset="-122"/>
                      </a:endParaRP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u="none" strike="noStrike" dirty="0">
                          <a:solidFill>
                            <a:schemeClr val="tx1"/>
                          </a:solidFill>
                          <a:effectLst/>
                          <a:latin typeface="思源黑体 Heavy" panose="020B0A00000000000000" pitchFamily="34" charset="-122"/>
                          <a:ea typeface="思源黑体 Heavy" panose="020B0A00000000000000" pitchFamily="34" charset="-122"/>
                        </a:rPr>
                        <a:t>TPOT(</a:t>
                      </a:r>
                      <a:r>
                        <a:rPr lang="en-US" altLang="zh-CN" sz="1400" u="none" strike="noStrike" dirty="0" err="1">
                          <a:solidFill>
                            <a:schemeClr val="tx1"/>
                          </a:solidFill>
                          <a:effectLst/>
                          <a:latin typeface="思源黑体 Heavy" panose="020B0A00000000000000" pitchFamily="34" charset="-122"/>
                          <a:ea typeface="思源黑体 Heavy" panose="020B0A00000000000000" pitchFamily="34" charset="-122"/>
                        </a:rPr>
                        <a:t>ms</a:t>
                      </a:r>
                      <a:r>
                        <a:rPr lang="en-US" altLang="zh-CN" sz="1400" u="none" strike="noStrike" dirty="0">
                          <a:solidFill>
                            <a:schemeClr val="tx1"/>
                          </a:solidFill>
                          <a:effectLst/>
                          <a:latin typeface="思源黑体 Heavy" panose="020B0A00000000000000" pitchFamily="34" charset="-122"/>
                          <a:ea typeface="思源黑体 Heavy" panose="020B0A00000000000000" pitchFamily="34" charset="-122"/>
                        </a:rPr>
                        <a:t>)</a:t>
                      </a:r>
                      <a:endParaRPr lang="en-US" altLang="zh-CN" sz="1400" b="1" i="0" u="none" strike="noStrike" dirty="0">
                        <a:solidFill>
                          <a:schemeClr val="tx1"/>
                        </a:solidFill>
                        <a:effectLst/>
                        <a:latin typeface="思源黑体 Heavy" panose="020B0A00000000000000" pitchFamily="34" charset="-122"/>
                        <a:ea typeface="思源黑体 Heavy" panose="020B0A00000000000000" pitchFamily="34" charset="-122"/>
                      </a:endParaRP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400" u="none" strike="noStrike" dirty="0">
                          <a:solidFill>
                            <a:schemeClr val="tx1"/>
                          </a:solidFill>
                          <a:effectLst/>
                          <a:latin typeface="思源黑体 Heavy" panose="020B0A00000000000000" pitchFamily="34" charset="-122"/>
                          <a:ea typeface="思源黑体 Heavy" panose="020B0A00000000000000" pitchFamily="34" charset="-122"/>
                        </a:rPr>
                        <a:t>吞吐量</a:t>
                      </a:r>
                      <a:endParaRPr lang="en-US" altLang="zh-CN" sz="1400" u="none" strike="noStrike" dirty="0">
                        <a:solidFill>
                          <a:schemeClr val="tx1"/>
                        </a:solidFill>
                        <a:effectLst/>
                        <a:latin typeface="思源黑体 Heavy" panose="020B0A00000000000000" pitchFamily="34" charset="-122"/>
                        <a:ea typeface="思源黑体 Heavy" panose="020B0A00000000000000" pitchFamily="34" charset="-122"/>
                      </a:endParaRPr>
                    </a:p>
                    <a:p>
                      <a:pPr algn="ctr" fontAlgn="b"/>
                      <a:r>
                        <a:rPr lang="en-US" altLang="zh-CN" sz="1400" u="none" strike="noStrike" dirty="0">
                          <a:solidFill>
                            <a:schemeClr val="tx1"/>
                          </a:solidFill>
                          <a:effectLst/>
                          <a:latin typeface="思源黑体 Heavy" panose="020B0A00000000000000" pitchFamily="34" charset="-122"/>
                          <a:ea typeface="思源黑体 Heavy" panose="020B0A00000000000000" pitchFamily="34" charset="-122"/>
                        </a:rPr>
                        <a:t>(</a:t>
                      </a:r>
                      <a:r>
                        <a:rPr lang="en-US" sz="1400" u="none" strike="noStrike" dirty="0">
                          <a:solidFill>
                            <a:schemeClr val="tx1"/>
                          </a:solidFill>
                          <a:effectLst/>
                          <a:latin typeface="思源黑体 Heavy" panose="020B0A00000000000000" pitchFamily="34" charset="-122"/>
                          <a:ea typeface="思源黑体 Heavy" panose="020B0A00000000000000" pitchFamily="34" charset="-122"/>
                        </a:rPr>
                        <a:t>tokens/s)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思源黑体 Heavy" panose="020B0A00000000000000" pitchFamily="34" charset="-122"/>
                        <a:ea typeface="思源黑体 Heavy" panose="020B0A00000000000000" pitchFamily="34" charset="-122"/>
                      </a:endParaRP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54032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defTabSz="914400" rtl="0" eaLnBrk="1" fontAlgn="ctr" latinLnBrk="0" hangingPunct="1">
                        <a:lnSpc>
                          <a:spcPct val="100000"/>
                        </a:lnSpc>
                        <a:buNone/>
                      </a:pPr>
                      <a:r>
                        <a:rPr lang="en-US" sz="1400" u="none" strike="noStrike" kern="120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1</a:t>
                      </a:r>
                      <a:endParaRPr lang="zh-CN" altLang="en-US" sz="1400" u="none" strike="noStrike" kern="1200">
                        <a:solidFill>
                          <a:schemeClr val="tx1"/>
                        </a:solidFill>
                        <a:effectLst/>
                        <a:latin typeface="思源黑体 Medium" panose="020B0600000000000000" pitchFamily="34" charset="-122"/>
                        <a:ea typeface="思源黑体 Medium" panose="020B0600000000000000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fontAlgn="ctr" latinLnBrk="0" hangingPunct="1">
                        <a:lnSpc>
                          <a:spcPct val="100000"/>
                        </a:lnSpc>
                        <a:buNone/>
                      </a:pPr>
                      <a:r>
                        <a:rPr lang="en-US" sz="1400" u="none" strike="noStrike" kern="120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193.96</a:t>
                      </a:r>
                      <a:endParaRPr lang="zh-CN" altLang="en-US" sz="1400" u="none" strike="noStrike" kern="1200">
                        <a:solidFill>
                          <a:schemeClr val="tx1"/>
                        </a:solidFill>
                        <a:effectLst/>
                        <a:latin typeface="思源黑体 Medium" panose="020B0600000000000000" pitchFamily="34" charset="-122"/>
                        <a:ea typeface="思源黑体 Medium" panose="020B0600000000000000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fontAlgn="ctr" latinLnBrk="0" hangingPunct="1">
                        <a:lnSpc>
                          <a:spcPct val="100000"/>
                        </a:lnSpc>
                        <a:buNone/>
                      </a:pPr>
                      <a:r>
                        <a:rPr lang="en-US" sz="1400" u="none" strike="noStrike" kern="1200" dirty="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20.63</a:t>
                      </a:r>
                      <a:endParaRPr lang="zh-CN" altLang="en-US" sz="1400" u="none" strike="noStrike" kern="1200" dirty="0">
                        <a:solidFill>
                          <a:schemeClr val="tx1"/>
                        </a:solidFill>
                        <a:effectLst/>
                        <a:latin typeface="思源黑体 Medium" panose="020B0600000000000000" pitchFamily="34" charset="-122"/>
                        <a:ea typeface="思源黑体 Medium" panose="020B0600000000000000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sz="1400" u="none" strike="noStrike" kern="1200" dirty="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45.49</a:t>
                      </a:r>
                      <a:endParaRPr lang="zh-CN" altLang="en-US" sz="1400" u="none" strike="noStrike" kern="1200" dirty="0">
                        <a:solidFill>
                          <a:schemeClr val="tx1"/>
                        </a:solidFill>
                        <a:effectLst/>
                        <a:latin typeface="思源黑体 Medium" panose="020B0600000000000000" pitchFamily="34" charset="-122"/>
                        <a:ea typeface="思源黑体 Medium" panose="020B0600000000000000" pitchFamily="34" charset="-122"/>
                        <a:cs typeface="+mn-cs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647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defTabSz="914400" rtl="0" eaLnBrk="1" fontAlgn="ctr" latinLnBrk="0" hangingPunct="1">
                        <a:lnSpc>
                          <a:spcPct val="100000"/>
                        </a:lnSpc>
                        <a:buNone/>
                      </a:pPr>
                      <a:r>
                        <a:rPr lang="en-US" sz="1400" u="none" strike="noStrike" kern="120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2</a:t>
                      </a:r>
                      <a:endParaRPr lang="zh-CN" altLang="en-US" sz="1400" u="none" strike="noStrike" kern="1200">
                        <a:solidFill>
                          <a:schemeClr val="tx1"/>
                        </a:solidFill>
                        <a:effectLst/>
                        <a:latin typeface="思源黑体 Medium" panose="020B0600000000000000" pitchFamily="34" charset="-122"/>
                        <a:ea typeface="思源黑体 Medium" panose="020B0600000000000000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fontAlgn="ctr" latinLnBrk="0" hangingPunct="1">
                        <a:lnSpc>
                          <a:spcPct val="100000"/>
                        </a:lnSpc>
                        <a:buNone/>
                      </a:pPr>
                      <a:r>
                        <a:rPr lang="en-US" sz="1400" u="none" strike="noStrike" kern="120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288.14</a:t>
                      </a:r>
                      <a:endParaRPr lang="zh-CN" altLang="en-US" sz="1400" u="none" strike="noStrike" kern="1200">
                        <a:solidFill>
                          <a:schemeClr val="tx1"/>
                        </a:solidFill>
                        <a:effectLst/>
                        <a:latin typeface="思源黑体 Medium" panose="020B0600000000000000" pitchFamily="34" charset="-122"/>
                        <a:ea typeface="思源黑体 Medium" panose="020B0600000000000000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fontAlgn="ctr" latinLnBrk="0" hangingPunct="1">
                        <a:lnSpc>
                          <a:spcPct val="100000"/>
                        </a:lnSpc>
                        <a:buNone/>
                      </a:pPr>
                      <a:r>
                        <a:rPr lang="en-US" sz="1400" u="none" strike="noStrike" kern="120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22.97</a:t>
                      </a:r>
                      <a:endParaRPr lang="zh-CN" altLang="en-US" sz="1400" u="none" strike="noStrike" kern="1200">
                        <a:solidFill>
                          <a:schemeClr val="tx1"/>
                        </a:solidFill>
                        <a:effectLst/>
                        <a:latin typeface="思源黑体 Medium" panose="020B0600000000000000" pitchFamily="34" charset="-122"/>
                        <a:ea typeface="思源黑体 Medium" panose="020B0600000000000000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sz="1400" u="none" strike="noStrike" kern="1200" dirty="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188.57</a:t>
                      </a:r>
                      <a:endParaRPr lang="zh-CN" altLang="en-US" sz="1400" u="none" strike="noStrike" kern="1200" dirty="0">
                        <a:solidFill>
                          <a:schemeClr val="tx1"/>
                        </a:solidFill>
                        <a:effectLst/>
                        <a:latin typeface="思源黑体 Medium" panose="020B0600000000000000" pitchFamily="34" charset="-122"/>
                        <a:ea typeface="思源黑体 Medium" panose="020B0600000000000000" pitchFamily="34" charset="-122"/>
                        <a:cs typeface="+mn-cs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55136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defTabSz="914400" rtl="0" eaLnBrk="1" fontAlgn="ctr" latinLnBrk="0" hangingPunct="1">
                        <a:lnSpc>
                          <a:spcPct val="100000"/>
                        </a:lnSpc>
                        <a:buNone/>
                      </a:pPr>
                      <a:r>
                        <a:rPr lang="en-US" sz="1400" u="none" strike="noStrike" kern="120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4</a:t>
                      </a:r>
                      <a:endParaRPr lang="zh-CN" altLang="en-US" sz="1400" u="none" strike="noStrike" kern="1200">
                        <a:solidFill>
                          <a:schemeClr val="tx1"/>
                        </a:solidFill>
                        <a:effectLst/>
                        <a:latin typeface="思源黑体 Medium" panose="020B0600000000000000" pitchFamily="34" charset="-122"/>
                        <a:ea typeface="思源黑体 Medium" panose="020B0600000000000000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fontAlgn="ctr" latinLnBrk="0" hangingPunct="1">
                        <a:lnSpc>
                          <a:spcPct val="100000"/>
                        </a:lnSpc>
                        <a:buNone/>
                      </a:pPr>
                      <a:r>
                        <a:rPr lang="en-US" sz="1400" u="none" strike="noStrike" kern="1200">
                          <a:solidFill>
                            <a:sysClr val="windowText" lastClr="000000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483.73</a:t>
                      </a:r>
                      <a:endParaRPr lang="zh-CN" altLang="en-US" sz="1400" u="none" strike="noStrike" kern="1200">
                        <a:solidFill>
                          <a:sysClr val="windowText" lastClr="000000"/>
                        </a:solidFill>
                        <a:effectLst/>
                        <a:latin typeface="思源黑体 Medium" panose="020B0600000000000000" pitchFamily="34" charset="-122"/>
                        <a:ea typeface="思源黑体 Medium" panose="020B0600000000000000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fontAlgn="ctr" latinLnBrk="0" hangingPunct="1">
                        <a:lnSpc>
                          <a:spcPct val="100000"/>
                        </a:lnSpc>
                        <a:buNone/>
                      </a:pPr>
                      <a:r>
                        <a:rPr lang="en-US" sz="1400" u="none" strike="noStrike" kern="120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26.71</a:t>
                      </a:r>
                      <a:endParaRPr lang="zh-CN" altLang="en-US" sz="1400" u="none" strike="noStrike" kern="1200">
                        <a:solidFill>
                          <a:schemeClr val="tx1"/>
                        </a:solidFill>
                        <a:effectLst/>
                        <a:latin typeface="思源黑体 Medium" panose="020B0600000000000000" pitchFamily="34" charset="-122"/>
                        <a:ea typeface="思源黑体 Medium" panose="020B0600000000000000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sz="1400" u="none" strike="noStrike" kern="1200" dirty="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277.94</a:t>
                      </a:r>
                      <a:endParaRPr lang="zh-CN" altLang="en-US" sz="1400" u="none" strike="noStrike" kern="1200" dirty="0">
                        <a:solidFill>
                          <a:schemeClr val="tx1"/>
                        </a:solidFill>
                        <a:effectLst/>
                        <a:latin typeface="思源黑体 Medium" panose="020B0600000000000000" pitchFamily="34" charset="-122"/>
                        <a:ea typeface="思源黑体 Medium" panose="020B0600000000000000" pitchFamily="34" charset="-122"/>
                        <a:cs typeface="+mn-cs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24766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defTabSz="914400" rtl="0" eaLnBrk="1" fontAlgn="ctr" latinLnBrk="0" hangingPunct="1">
                        <a:lnSpc>
                          <a:spcPct val="100000"/>
                        </a:lnSpc>
                        <a:buNone/>
                      </a:pPr>
                      <a:r>
                        <a:rPr lang="en-US" sz="1400" u="none" strike="noStrike" kern="120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8</a:t>
                      </a:r>
                      <a:endParaRPr lang="zh-CN" altLang="en-US" sz="1400" u="none" strike="noStrike" kern="1200">
                        <a:solidFill>
                          <a:schemeClr val="tx1"/>
                        </a:solidFill>
                        <a:effectLst/>
                        <a:latin typeface="思源黑体 Medium" panose="020B0600000000000000" pitchFamily="34" charset="-122"/>
                        <a:ea typeface="思源黑体 Medium" panose="020B0600000000000000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fontAlgn="ctr" latinLnBrk="0" hangingPunct="1">
                        <a:lnSpc>
                          <a:spcPct val="100000"/>
                        </a:lnSpc>
                        <a:buNone/>
                      </a:pPr>
                      <a:r>
                        <a:rPr lang="en-US" sz="1400" u="none" strike="noStrike" kern="1200">
                          <a:solidFill>
                            <a:srgbClr val="FFCD69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895.98</a:t>
                      </a:r>
                      <a:endParaRPr lang="zh-CN" altLang="en-US" sz="1400" u="none" strike="noStrike" kern="1200">
                        <a:solidFill>
                          <a:srgbClr val="FFCD69"/>
                        </a:solidFill>
                        <a:effectLst/>
                        <a:latin typeface="思源黑体 Medium" panose="020B0600000000000000" pitchFamily="34" charset="-122"/>
                        <a:ea typeface="思源黑体 Medium" panose="020B0600000000000000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fontAlgn="ctr" latinLnBrk="0" hangingPunct="1">
                        <a:lnSpc>
                          <a:spcPct val="100000"/>
                        </a:lnSpc>
                        <a:buNone/>
                      </a:pPr>
                      <a:r>
                        <a:rPr lang="en-US" sz="1400" u="none" strike="noStrike" kern="120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35.62</a:t>
                      </a:r>
                      <a:endParaRPr lang="zh-CN" altLang="en-US" sz="1400" u="none" strike="noStrike" kern="1200">
                        <a:solidFill>
                          <a:schemeClr val="tx1"/>
                        </a:solidFill>
                        <a:effectLst/>
                        <a:latin typeface="思源黑体 Medium" panose="020B0600000000000000" pitchFamily="34" charset="-122"/>
                        <a:ea typeface="思源黑体 Medium" panose="020B0600000000000000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sz="1400" u="none" strike="noStrike" kern="1200" dirty="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384.58</a:t>
                      </a:r>
                      <a:endParaRPr lang="zh-CN" altLang="en-US" sz="1400" u="none" strike="noStrike" kern="1200" dirty="0">
                        <a:solidFill>
                          <a:schemeClr val="tx1"/>
                        </a:solidFill>
                        <a:effectLst/>
                        <a:latin typeface="思源黑体 Medium" panose="020B0600000000000000" pitchFamily="34" charset="-122"/>
                        <a:ea typeface="思源黑体 Medium" panose="020B0600000000000000" pitchFamily="34" charset="-122"/>
                        <a:cs typeface="+mn-cs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500229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defTabSz="914400" rtl="0" eaLnBrk="1" fontAlgn="ctr" latinLnBrk="0" hangingPunct="1">
                        <a:lnSpc>
                          <a:spcPct val="100000"/>
                        </a:lnSpc>
                        <a:buNone/>
                      </a:pPr>
                      <a:r>
                        <a:rPr lang="en-US" sz="1400" u="none" strike="noStrike" kern="120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16</a:t>
                      </a:r>
                      <a:endParaRPr lang="zh-CN" altLang="en-US" sz="1400" u="none" strike="noStrike" kern="1200">
                        <a:solidFill>
                          <a:schemeClr val="tx1"/>
                        </a:solidFill>
                        <a:effectLst/>
                        <a:latin typeface="思源黑体 Medium" panose="020B0600000000000000" pitchFamily="34" charset="-122"/>
                        <a:ea typeface="思源黑体 Medium" panose="020B0600000000000000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fontAlgn="ctr" latinLnBrk="0" hangingPunct="1">
                        <a:lnSpc>
                          <a:spcPct val="100000"/>
                        </a:lnSpc>
                        <a:buNone/>
                      </a:pPr>
                      <a:r>
                        <a:rPr lang="en-US" sz="1400" u="none" strike="noStrike" kern="120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1455.39</a:t>
                      </a:r>
                      <a:endParaRPr lang="zh-CN" altLang="en-US" sz="1400" u="none" strike="noStrike" kern="1200">
                        <a:solidFill>
                          <a:schemeClr val="tx1"/>
                        </a:solidFill>
                        <a:effectLst/>
                        <a:latin typeface="思源黑体 Medium" panose="020B0600000000000000" pitchFamily="34" charset="-122"/>
                        <a:ea typeface="思源黑体 Medium" panose="020B0600000000000000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fontAlgn="ctr" latinLnBrk="0" hangingPunct="1">
                        <a:lnSpc>
                          <a:spcPct val="100000"/>
                        </a:lnSpc>
                        <a:buNone/>
                      </a:pPr>
                      <a:r>
                        <a:rPr lang="en-US" sz="1400" u="none" strike="noStrike" kern="120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46.35</a:t>
                      </a:r>
                      <a:endParaRPr lang="zh-CN" altLang="en-US" sz="1400" u="none" strike="noStrike" kern="1200">
                        <a:solidFill>
                          <a:schemeClr val="tx1"/>
                        </a:solidFill>
                        <a:effectLst/>
                        <a:latin typeface="思源黑体 Medium" panose="020B0600000000000000" pitchFamily="34" charset="-122"/>
                        <a:ea typeface="思源黑体 Medium" panose="020B0600000000000000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sz="1400" u="none" strike="noStrike" kern="1200" dirty="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352.26</a:t>
                      </a:r>
                      <a:endParaRPr lang="zh-CN" altLang="en-US" sz="1400" u="none" strike="noStrike" kern="1200" dirty="0">
                        <a:solidFill>
                          <a:schemeClr val="tx1"/>
                        </a:solidFill>
                        <a:effectLst/>
                        <a:latin typeface="思源黑体 Medium" panose="020B0600000000000000" pitchFamily="34" charset="-122"/>
                        <a:ea typeface="思源黑体 Medium" panose="020B0600000000000000" pitchFamily="34" charset="-122"/>
                        <a:cs typeface="+mn-cs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003778"/>
                  </a:ext>
                </a:extLst>
              </a:tr>
            </a:tbl>
          </a:graphicData>
        </a:graphic>
      </p:graphicFrame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B7A52A56-5049-27CE-7CB2-EDE1997058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4923917"/>
              </p:ext>
            </p:extLst>
          </p:nvPr>
        </p:nvGraphicFramePr>
        <p:xfrm>
          <a:off x="6096000" y="4892254"/>
          <a:ext cx="4981668" cy="154590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59057">
                  <a:extLst>
                    <a:ext uri="{9D8B030D-6E8A-4147-A177-3AD203B41FA5}">
                      <a16:colId xmlns:a16="http://schemas.microsoft.com/office/drawing/2014/main" val="1132565969"/>
                    </a:ext>
                  </a:extLst>
                </a:gridCol>
                <a:gridCol w="1161180">
                  <a:extLst>
                    <a:ext uri="{9D8B030D-6E8A-4147-A177-3AD203B41FA5}">
                      <a16:colId xmlns:a16="http://schemas.microsoft.com/office/drawing/2014/main" val="2356902195"/>
                    </a:ext>
                  </a:extLst>
                </a:gridCol>
                <a:gridCol w="1161180">
                  <a:extLst>
                    <a:ext uri="{9D8B030D-6E8A-4147-A177-3AD203B41FA5}">
                      <a16:colId xmlns:a16="http://schemas.microsoft.com/office/drawing/2014/main" val="1259579172"/>
                    </a:ext>
                  </a:extLst>
                </a:gridCol>
                <a:gridCol w="1800251">
                  <a:extLst>
                    <a:ext uri="{9D8B030D-6E8A-4147-A177-3AD203B41FA5}">
                      <a16:colId xmlns:a16="http://schemas.microsoft.com/office/drawing/2014/main" val="774871992"/>
                    </a:ext>
                  </a:extLst>
                </a:gridCol>
              </a:tblGrid>
              <a:tr h="43116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 dirty="0">
                          <a:solidFill>
                            <a:schemeClr val="tx1"/>
                          </a:solidFill>
                          <a:effectLst/>
                          <a:latin typeface="思源黑体 Heavy" panose="020B0A00000000000000" pitchFamily="34" charset="-122"/>
                          <a:ea typeface="思源黑体 Heavy" panose="020B0A00000000000000" pitchFamily="34" charset="-122"/>
                        </a:rPr>
                        <a:t>并发量</a:t>
                      </a:r>
                      <a:endParaRPr lang="zh-CN" alt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思源黑体 Heavy" panose="020B0A00000000000000" pitchFamily="34" charset="-122"/>
                        <a:ea typeface="思源黑体 Heavy" panose="020B0A00000000000000" pitchFamily="34" charset="-122"/>
                      </a:endParaRP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solidFill>
                            <a:schemeClr val="tx1"/>
                          </a:solidFill>
                          <a:effectLst/>
                          <a:latin typeface="思源黑体 Heavy" panose="020B0A00000000000000" pitchFamily="34" charset="-122"/>
                          <a:ea typeface="思源黑体 Heavy" panose="020B0A00000000000000" pitchFamily="34" charset="-122"/>
                        </a:rPr>
                        <a:t>TTFT(</a:t>
                      </a:r>
                      <a:r>
                        <a:rPr lang="en-US" sz="1400" u="none" strike="noStrike" dirty="0" err="1">
                          <a:solidFill>
                            <a:schemeClr val="tx1"/>
                          </a:solidFill>
                          <a:effectLst/>
                          <a:latin typeface="思源黑体 Heavy" panose="020B0A00000000000000" pitchFamily="34" charset="-122"/>
                          <a:ea typeface="思源黑体 Heavy" panose="020B0A00000000000000" pitchFamily="34" charset="-122"/>
                        </a:rPr>
                        <a:t>ms</a:t>
                      </a:r>
                      <a:r>
                        <a:rPr lang="en-US" sz="1400" u="none" strike="noStrike" dirty="0">
                          <a:solidFill>
                            <a:schemeClr val="tx1"/>
                          </a:solidFill>
                          <a:effectLst/>
                          <a:latin typeface="思源黑体 Heavy" panose="020B0A00000000000000" pitchFamily="34" charset="-122"/>
                          <a:ea typeface="思源黑体 Heavy" panose="020B0A00000000000000" pitchFamily="34" charset="-122"/>
                        </a:rPr>
                        <a:t>)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思源黑体 Heavy" panose="020B0A00000000000000" pitchFamily="34" charset="-122"/>
                        <a:ea typeface="思源黑体 Heavy" panose="020B0A00000000000000" pitchFamily="34" charset="-122"/>
                      </a:endParaRP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u="none" strike="noStrike" dirty="0">
                          <a:solidFill>
                            <a:schemeClr val="tx1"/>
                          </a:solidFill>
                          <a:effectLst/>
                          <a:latin typeface="思源黑体 Heavy" panose="020B0A00000000000000" pitchFamily="34" charset="-122"/>
                          <a:ea typeface="思源黑体 Heavy" panose="020B0A00000000000000" pitchFamily="34" charset="-122"/>
                        </a:rPr>
                        <a:t>TPOT(</a:t>
                      </a:r>
                      <a:r>
                        <a:rPr lang="en-US" altLang="zh-CN" sz="1400" u="none" strike="noStrike" dirty="0" err="1">
                          <a:solidFill>
                            <a:schemeClr val="tx1"/>
                          </a:solidFill>
                          <a:effectLst/>
                          <a:latin typeface="思源黑体 Heavy" panose="020B0A00000000000000" pitchFamily="34" charset="-122"/>
                          <a:ea typeface="思源黑体 Heavy" panose="020B0A00000000000000" pitchFamily="34" charset="-122"/>
                        </a:rPr>
                        <a:t>ms</a:t>
                      </a:r>
                      <a:r>
                        <a:rPr lang="en-US" altLang="zh-CN" sz="1400" u="none" strike="noStrike" dirty="0">
                          <a:solidFill>
                            <a:schemeClr val="tx1"/>
                          </a:solidFill>
                          <a:effectLst/>
                          <a:latin typeface="思源黑体 Heavy" panose="020B0A00000000000000" pitchFamily="34" charset="-122"/>
                          <a:ea typeface="思源黑体 Heavy" panose="020B0A00000000000000" pitchFamily="34" charset="-122"/>
                        </a:rPr>
                        <a:t>)</a:t>
                      </a:r>
                      <a:endParaRPr lang="en-US" altLang="zh-CN" sz="1400" b="1" i="0" u="none" strike="noStrike" dirty="0">
                        <a:solidFill>
                          <a:schemeClr val="tx1"/>
                        </a:solidFill>
                        <a:effectLst/>
                        <a:latin typeface="思源黑体 Heavy" panose="020B0A00000000000000" pitchFamily="34" charset="-122"/>
                        <a:ea typeface="思源黑体 Heavy" panose="020B0A00000000000000" pitchFamily="34" charset="-122"/>
                      </a:endParaRP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400" u="none" strike="noStrike" dirty="0">
                          <a:solidFill>
                            <a:schemeClr val="tx1"/>
                          </a:solidFill>
                          <a:effectLst/>
                          <a:latin typeface="思源黑体 Heavy" panose="020B0A00000000000000" pitchFamily="34" charset="-122"/>
                          <a:ea typeface="思源黑体 Heavy" panose="020B0A00000000000000" pitchFamily="34" charset="-122"/>
                        </a:rPr>
                        <a:t>吞吐量</a:t>
                      </a:r>
                      <a:endParaRPr lang="en-US" altLang="zh-CN" sz="1400" u="none" strike="noStrike" dirty="0">
                        <a:solidFill>
                          <a:schemeClr val="tx1"/>
                        </a:solidFill>
                        <a:effectLst/>
                        <a:latin typeface="思源黑体 Heavy" panose="020B0A00000000000000" pitchFamily="34" charset="-122"/>
                        <a:ea typeface="思源黑体 Heavy" panose="020B0A00000000000000" pitchFamily="34" charset="-122"/>
                      </a:endParaRPr>
                    </a:p>
                    <a:p>
                      <a:pPr algn="ctr" fontAlgn="b"/>
                      <a:r>
                        <a:rPr lang="en-US" altLang="zh-CN" sz="1400" u="none" strike="noStrike" dirty="0">
                          <a:solidFill>
                            <a:schemeClr val="tx1"/>
                          </a:solidFill>
                          <a:effectLst/>
                          <a:latin typeface="思源黑体 Heavy" panose="020B0A00000000000000" pitchFamily="34" charset="-122"/>
                          <a:ea typeface="思源黑体 Heavy" panose="020B0A00000000000000" pitchFamily="34" charset="-122"/>
                        </a:rPr>
                        <a:t>(</a:t>
                      </a:r>
                      <a:r>
                        <a:rPr lang="en-US" sz="1400" u="none" strike="noStrike" dirty="0">
                          <a:solidFill>
                            <a:schemeClr val="tx1"/>
                          </a:solidFill>
                          <a:effectLst/>
                          <a:latin typeface="思源黑体 Heavy" panose="020B0A00000000000000" pitchFamily="34" charset="-122"/>
                          <a:ea typeface="思源黑体 Heavy" panose="020B0A00000000000000" pitchFamily="34" charset="-122"/>
                        </a:rPr>
                        <a:t>tokens/s)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思源黑体 Heavy" panose="020B0A00000000000000" pitchFamily="34" charset="-122"/>
                        <a:ea typeface="思源黑体 Heavy" panose="020B0A00000000000000" pitchFamily="34" charset="-122"/>
                      </a:endParaRP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5403225"/>
                  </a:ext>
                </a:extLst>
              </a:tr>
              <a:tr h="222718">
                <a:tc>
                  <a:txBody>
                    <a:bodyPr/>
                    <a:lstStyle/>
                    <a:p>
                      <a:pPr marL="0" indent="0" algn="ctr" defTabSz="914400" rtl="0" eaLnBrk="1" fontAlgn="ctr" latinLnBrk="0" hangingPunct="1">
                        <a:lnSpc>
                          <a:spcPct val="100000"/>
                        </a:lnSpc>
                      </a:pPr>
                      <a:r>
                        <a:rPr lang="en-US" sz="1400" u="none" strike="noStrike" kern="120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1</a:t>
                      </a:r>
                      <a:endParaRPr lang="zh-CN" altLang="en-US" sz="1400" u="none" strike="noStrike" kern="1200">
                        <a:solidFill>
                          <a:schemeClr val="tx1"/>
                        </a:solidFill>
                        <a:effectLst/>
                        <a:latin typeface="思源黑体 Medium" panose="020B0600000000000000" pitchFamily="34" charset="-122"/>
                        <a:ea typeface="思源黑体 Medium" panose="020B0600000000000000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fontAlgn="ctr" latinLnBrk="0" hangingPunct="1">
                        <a:lnSpc>
                          <a:spcPct val="100000"/>
                        </a:lnSpc>
                      </a:pPr>
                      <a:r>
                        <a:rPr lang="en-US" sz="1400" u="none" strike="noStrike" kern="120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195.19</a:t>
                      </a:r>
                      <a:endParaRPr lang="zh-CN" altLang="en-US" sz="1400" u="none" strike="noStrike" kern="1200">
                        <a:solidFill>
                          <a:schemeClr val="tx1"/>
                        </a:solidFill>
                        <a:effectLst/>
                        <a:latin typeface="思源黑体 Medium" panose="020B0600000000000000" pitchFamily="34" charset="-122"/>
                        <a:ea typeface="思源黑体 Medium" panose="020B0600000000000000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fontAlgn="ctr" latinLnBrk="0" hangingPunct="1">
                        <a:lnSpc>
                          <a:spcPct val="100000"/>
                        </a:lnSpc>
                      </a:pPr>
                      <a:r>
                        <a:rPr lang="en-US" sz="1400" u="none" strike="noStrike" kern="120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20.04</a:t>
                      </a:r>
                      <a:endParaRPr lang="zh-CN" altLang="en-US" sz="1400" u="none" strike="noStrike" kern="1200">
                        <a:solidFill>
                          <a:schemeClr val="tx1"/>
                        </a:solidFill>
                        <a:effectLst/>
                        <a:latin typeface="思源黑体 Medium" panose="020B0600000000000000" pitchFamily="34" charset="-122"/>
                        <a:ea typeface="思源黑体 Medium" panose="020B0600000000000000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sz="1400" u="none" strike="noStrike" kern="120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49.68</a:t>
                      </a:r>
                      <a:endParaRPr lang="zh-CN" altLang="en-US" sz="1400" u="none" strike="noStrike" kern="1200">
                        <a:solidFill>
                          <a:schemeClr val="tx1"/>
                        </a:solidFill>
                        <a:effectLst/>
                        <a:latin typeface="思源黑体 Medium" panose="020B0600000000000000" pitchFamily="34" charset="-122"/>
                        <a:ea typeface="思源黑体 Medium" panose="020B0600000000000000" pitchFamily="34" charset="-122"/>
                        <a:cs typeface="+mn-cs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64711"/>
                  </a:ext>
                </a:extLst>
              </a:tr>
              <a:tr h="222718">
                <a:tc>
                  <a:txBody>
                    <a:bodyPr/>
                    <a:lstStyle/>
                    <a:p>
                      <a:pPr marL="0" indent="0" algn="ctr" defTabSz="914400" rtl="0" eaLnBrk="1" fontAlgn="ctr" latinLnBrk="0" hangingPunct="1">
                        <a:lnSpc>
                          <a:spcPct val="100000"/>
                        </a:lnSpc>
                      </a:pPr>
                      <a:r>
                        <a:rPr lang="en-US" sz="1400" u="none" strike="noStrike" kern="120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2</a:t>
                      </a:r>
                      <a:endParaRPr lang="zh-CN" altLang="en-US" sz="1400" u="none" strike="noStrike" kern="1200">
                        <a:solidFill>
                          <a:schemeClr val="tx1"/>
                        </a:solidFill>
                        <a:effectLst/>
                        <a:latin typeface="思源黑体 Medium" panose="020B0600000000000000" pitchFamily="34" charset="-122"/>
                        <a:ea typeface="思源黑体 Medium" panose="020B0600000000000000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fontAlgn="ctr" latinLnBrk="0" hangingPunct="1">
                        <a:lnSpc>
                          <a:spcPct val="100000"/>
                        </a:lnSpc>
                      </a:pPr>
                      <a:r>
                        <a:rPr lang="en-US" sz="1400" u="none" strike="noStrike" kern="120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288.84</a:t>
                      </a:r>
                      <a:endParaRPr lang="zh-CN" altLang="en-US" sz="1400" u="none" strike="noStrike" kern="1200">
                        <a:solidFill>
                          <a:schemeClr val="tx1"/>
                        </a:solidFill>
                        <a:effectLst/>
                        <a:latin typeface="思源黑体 Medium" panose="020B0600000000000000" pitchFamily="34" charset="-122"/>
                        <a:ea typeface="思源黑体 Medium" panose="020B0600000000000000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fontAlgn="ctr" latinLnBrk="0" hangingPunct="1">
                        <a:lnSpc>
                          <a:spcPct val="100000"/>
                        </a:lnSpc>
                      </a:pPr>
                      <a:r>
                        <a:rPr lang="en-US" sz="1400" u="none" strike="noStrike" kern="120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22.56</a:t>
                      </a:r>
                      <a:endParaRPr lang="zh-CN" altLang="en-US" sz="1400" u="none" strike="noStrike" kern="1200">
                        <a:solidFill>
                          <a:schemeClr val="tx1"/>
                        </a:solidFill>
                        <a:effectLst/>
                        <a:latin typeface="思源黑体 Medium" panose="020B0600000000000000" pitchFamily="34" charset="-122"/>
                        <a:ea typeface="思源黑体 Medium" panose="020B0600000000000000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sz="1400" u="none" strike="noStrike" kern="1200" dirty="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234.43</a:t>
                      </a:r>
                      <a:endParaRPr lang="zh-CN" altLang="en-US" sz="1400" u="none" strike="noStrike" kern="1200" dirty="0">
                        <a:solidFill>
                          <a:schemeClr val="tx1"/>
                        </a:solidFill>
                        <a:effectLst/>
                        <a:latin typeface="思源黑体 Medium" panose="020B0600000000000000" pitchFamily="34" charset="-122"/>
                        <a:ea typeface="思源黑体 Medium" panose="020B0600000000000000" pitchFamily="34" charset="-122"/>
                        <a:cs typeface="+mn-cs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5513681"/>
                  </a:ext>
                </a:extLst>
              </a:tr>
              <a:tr h="222718">
                <a:tc>
                  <a:txBody>
                    <a:bodyPr/>
                    <a:lstStyle/>
                    <a:p>
                      <a:pPr marL="0" indent="0" algn="ctr" defTabSz="914400" rtl="0" eaLnBrk="1" fontAlgn="ctr" latinLnBrk="0" hangingPunct="1">
                        <a:lnSpc>
                          <a:spcPct val="100000"/>
                        </a:lnSpc>
                      </a:pPr>
                      <a:r>
                        <a:rPr lang="en-US" sz="1400" u="none" strike="noStrike" kern="120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4</a:t>
                      </a:r>
                      <a:endParaRPr lang="zh-CN" altLang="en-US" sz="1400" u="none" strike="noStrike" kern="1200">
                        <a:solidFill>
                          <a:schemeClr val="tx1"/>
                        </a:solidFill>
                        <a:effectLst/>
                        <a:latin typeface="思源黑体 Medium" panose="020B0600000000000000" pitchFamily="34" charset="-122"/>
                        <a:ea typeface="思源黑体 Medium" panose="020B0600000000000000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fontAlgn="ctr" latinLnBrk="0" hangingPunct="1">
                        <a:lnSpc>
                          <a:spcPct val="100000"/>
                        </a:lnSpc>
                      </a:pPr>
                      <a:r>
                        <a:rPr lang="en-US" sz="1400" u="none" strike="noStrike" kern="1200">
                          <a:solidFill>
                            <a:sysClr val="windowText" lastClr="000000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472.61</a:t>
                      </a:r>
                      <a:endParaRPr lang="zh-CN" altLang="en-US" sz="1400" u="none" strike="noStrike" kern="1200">
                        <a:solidFill>
                          <a:sysClr val="windowText" lastClr="000000"/>
                        </a:solidFill>
                        <a:effectLst/>
                        <a:latin typeface="思源黑体 Medium" panose="020B0600000000000000" pitchFamily="34" charset="-122"/>
                        <a:ea typeface="思源黑体 Medium" panose="020B0600000000000000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fontAlgn="ctr" latinLnBrk="0" hangingPunct="1">
                        <a:lnSpc>
                          <a:spcPct val="100000"/>
                        </a:lnSpc>
                      </a:pPr>
                      <a:r>
                        <a:rPr lang="en-US" sz="1400" u="none" strike="noStrike" kern="120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26.01</a:t>
                      </a:r>
                      <a:endParaRPr lang="zh-CN" altLang="en-US" sz="1400" u="none" strike="noStrike" kern="1200">
                        <a:solidFill>
                          <a:schemeClr val="tx1"/>
                        </a:solidFill>
                        <a:effectLst/>
                        <a:latin typeface="思源黑体 Medium" panose="020B0600000000000000" pitchFamily="34" charset="-122"/>
                        <a:ea typeface="思源黑体 Medium" panose="020B0600000000000000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sz="1400" u="none" strike="noStrike" kern="1200" dirty="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388.75</a:t>
                      </a:r>
                      <a:endParaRPr lang="zh-CN" altLang="en-US" sz="1400" u="none" strike="noStrike" kern="1200" dirty="0">
                        <a:solidFill>
                          <a:schemeClr val="tx1"/>
                        </a:solidFill>
                        <a:effectLst/>
                        <a:latin typeface="思源黑体 Medium" panose="020B0600000000000000" pitchFamily="34" charset="-122"/>
                        <a:ea typeface="思源黑体 Medium" panose="020B0600000000000000" pitchFamily="34" charset="-122"/>
                        <a:cs typeface="+mn-cs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2476615"/>
                  </a:ext>
                </a:extLst>
              </a:tr>
              <a:tr h="222718">
                <a:tc>
                  <a:txBody>
                    <a:bodyPr/>
                    <a:lstStyle/>
                    <a:p>
                      <a:pPr marL="0" indent="0" algn="ctr" defTabSz="914400" rtl="0" eaLnBrk="1" fontAlgn="ctr" latinLnBrk="0" hangingPunct="1">
                        <a:lnSpc>
                          <a:spcPct val="100000"/>
                        </a:lnSpc>
                      </a:pPr>
                      <a:r>
                        <a:rPr lang="en-US" sz="1400" u="none" strike="noStrike" kern="120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8</a:t>
                      </a:r>
                      <a:endParaRPr lang="zh-CN" altLang="en-US" sz="1400" u="none" strike="noStrike" kern="1200">
                        <a:solidFill>
                          <a:schemeClr val="tx1"/>
                        </a:solidFill>
                        <a:effectLst/>
                        <a:latin typeface="思源黑体 Medium" panose="020B0600000000000000" pitchFamily="34" charset="-122"/>
                        <a:ea typeface="思源黑体 Medium" panose="020B0600000000000000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fontAlgn="ctr" latinLnBrk="0" hangingPunct="1">
                        <a:lnSpc>
                          <a:spcPct val="100000"/>
                        </a:lnSpc>
                      </a:pPr>
                      <a:r>
                        <a:rPr lang="en-US" sz="1400" u="none" strike="noStrike" kern="1200">
                          <a:solidFill>
                            <a:srgbClr val="FFCD69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895.77</a:t>
                      </a:r>
                      <a:endParaRPr lang="zh-CN" altLang="en-US" sz="1400" u="none" strike="noStrike" kern="1200">
                        <a:solidFill>
                          <a:srgbClr val="FFCD69"/>
                        </a:solidFill>
                        <a:effectLst/>
                        <a:latin typeface="思源黑体 Medium" panose="020B0600000000000000" pitchFamily="34" charset="-122"/>
                        <a:ea typeface="思源黑体 Medium" panose="020B0600000000000000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fontAlgn="ctr" latinLnBrk="0" hangingPunct="1">
                        <a:lnSpc>
                          <a:spcPct val="100000"/>
                        </a:lnSpc>
                      </a:pPr>
                      <a:r>
                        <a:rPr lang="en-US" sz="1400" u="none" strike="noStrike" kern="120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33.7</a:t>
                      </a:r>
                      <a:endParaRPr lang="zh-CN" altLang="en-US" sz="1400" u="none" strike="noStrike" kern="1200">
                        <a:solidFill>
                          <a:schemeClr val="tx1"/>
                        </a:solidFill>
                        <a:effectLst/>
                        <a:latin typeface="思源黑体 Medium" panose="020B0600000000000000" pitchFamily="34" charset="-122"/>
                        <a:ea typeface="思源黑体 Medium" panose="020B0600000000000000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sz="1400" u="none" strike="noStrike" kern="1200" dirty="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462.8</a:t>
                      </a:r>
                      <a:endParaRPr lang="zh-CN" altLang="en-US" sz="1400" u="none" strike="noStrike" kern="1200" dirty="0">
                        <a:solidFill>
                          <a:schemeClr val="tx1"/>
                        </a:solidFill>
                        <a:effectLst/>
                        <a:latin typeface="思源黑体 Medium" panose="020B0600000000000000" pitchFamily="34" charset="-122"/>
                        <a:ea typeface="思源黑体 Medium" panose="020B0600000000000000" pitchFamily="34" charset="-122"/>
                        <a:cs typeface="+mn-cs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5002294"/>
                  </a:ext>
                </a:extLst>
              </a:tr>
              <a:tr h="222718">
                <a:tc>
                  <a:txBody>
                    <a:bodyPr/>
                    <a:lstStyle/>
                    <a:p>
                      <a:pPr marL="0" indent="0" algn="ctr" defTabSz="914400" rtl="0" eaLnBrk="1" fontAlgn="ctr" latinLnBrk="0" hangingPunct="1">
                        <a:lnSpc>
                          <a:spcPct val="100000"/>
                        </a:lnSpc>
                      </a:pPr>
                      <a:r>
                        <a:rPr lang="en-US" sz="1400" u="none" strike="noStrike" kern="120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16</a:t>
                      </a:r>
                      <a:endParaRPr lang="zh-CN" altLang="en-US" sz="1400" u="none" strike="noStrike" kern="1200">
                        <a:solidFill>
                          <a:schemeClr val="tx1"/>
                        </a:solidFill>
                        <a:effectLst/>
                        <a:latin typeface="思源黑体 Medium" panose="020B0600000000000000" pitchFamily="34" charset="-122"/>
                        <a:ea typeface="思源黑体 Medium" panose="020B0600000000000000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fontAlgn="ctr" latinLnBrk="0" hangingPunct="1">
                        <a:lnSpc>
                          <a:spcPct val="100000"/>
                        </a:lnSpc>
                      </a:pPr>
                      <a:r>
                        <a:rPr lang="en-US" sz="1400" u="none" strike="noStrike" kern="120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1456.85</a:t>
                      </a:r>
                      <a:endParaRPr lang="zh-CN" altLang="en-US" sz="1400" u="none" strike="noStrike" kern="1200">
                        <a:solidFill>
                          <a:schemeClr val="tx1"/>
                        </a:solidFill>
                        <a:effectLst/>
                        <a:latin typeface="思源黑体 Medium" panose="020B0600000000000000" pitchFamily="34" charset="-122"/>
                        <a:ea typeface="思源黑体 Medium" panose="020B0600000000000000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fontAlgn="ctr" latinLnBrk="0" hangingPunct="1">
                        <a:lnSpc>
                          <a:spcPct val="100000"/>
                        </a:lnSpc>
                      </a:pPr>
                      <a:r>
                        <a:rPr lang="en-US" sz="1400" u="none" strike="noStrike" kern="120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40.45</a:t>
                      </a:r>
                      <a:endParaRPr lang="zh-CN" altLang="en-US" sz="1400" u="none" strike="noStrike" kern="1200">
                        <a:solidFill>
                          <a:schemeClr val="tx1"/>
                        </a:solidFill>
                        <a:effectLst/>
                        <a:latin typeface="思源黑体 Medium" panose="020B0600000000000000" pitchFamily="34" charset="-122"/>
                        <a:ea typeface="思源黑体 Medium" panose="020B0600000000000000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sz="1400" u="none" strike="noStrike" kern="1200" dirty="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483.83</a:t>
                      </a:r>
                      <a:endParaRPr lang="zh-CN" altLang="en-US" sz="1400" u="none" strike="noStrike" kern="1200" dirty="0">
                        <a:solidFill>
                          <a:schemeClr val="tx1"/>
                        </a:solidFill>
                        <a:effectLst/>
                        <a:latin typeface="思源黑体 Medium" panose="020B0600000000000000" pitchFamily="34" charset="-122"/>
                        <a:ea typeface="思源黑体 Medium" panose="020B0600000000000000" pitchFamily="34" charset="-122"/>
                        <a:cs typeface="+mn-cs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003778"/>
                  </a:ext>
                </a:extLst>
              </a:tr>
            </a:tbl>
          </a:graphicData>
        </a:graphic>
      </p:graphicFrame>
      <p:sp>
        <p:nvSpPr>
          <p:cNvPr id="12" name="文本框 11">
            <a:extLst>
              <a:ext uri="{FF2B5EF4-FFF2-40B4-BE49-F238E27FC236}">
                <a16:creationId xmlns:a16="http://schemas.microsoft.com/office/drawing/2014/main" id="{759B891E-4019-649D-93D4-A31D29B8C4FB}"/>
              </a:ext>
            </a:extLst>
          </p:cNvPr>
          <p:cNvSpPr txBox="1"/>
          <p:nvPr/>
        </p:nvSpPr>
        <p:spPr>
          <a:xfrm>
            <a:off x="7701744" y="4584477"/>
            <a:ext cx="173686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rgbClr val="254FEB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长</a:t>
            </a:r>
            <a:r>
              <a:rPr lang="zh-CN" altLang="en-US" sz="1400" dirty="0">
                <a:latin typeface="思源黑体 Heavy" panose="020B0A00000000000000" pitchFamily="34" charset="-122"/>
                <a:ea typeface="思源黑体 Heavy" panose="020B0A00000000000000" pitchFamily="34" charset="-122"/>
              </a:rPr>
              <a:t>输入 </a:t>
            </a:r>
            <a:r>
              <a:rPr lang="en-US" altLang="zh-CN" sz="1400" dirty="0">
                <a:latin typeface="思源黑体 Heavy" panose="020B0A00000000000000" pitchFamily="34" charset="-122"/>
                <a:ea typeface="思源黑体 Heavy" panose="020B0A00000000000000" pitchFamily="34" charset="-122"/>
              </a:rPr>
              <a:t>| </a:t>
            </a:r>
            <a:r>
              <a:rPr lang="zh-CN" altLang="en-US" sz="1400" dirty="0">
                <a:solidFill>
                  <a:schemeClr val="accent1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长</a:t>
            </a:r>
            <a:r>
              <a:rPr lang="zh-CN" altLang="en-US" sz="1400" dirty="0">
                <a:latin typeface="思源黑体 Heavy" panose="020B0A00000000000000" pitchFamily="34" charset="-122"/>
                <a:ea typeface="思源黑体 Heavy" panose="020B0A00000000000000" pitchFamily="34" charset="-122"/>
              </a:rPr>
              <a:t>输出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DEA6549-A5E0-AA19-F0DB-113EEB60DE66}"/>
              </a:ext>
            </a:extLst>
          </p:cNvPr>
          <p:cNvSpPr txBox="1"/>
          <p:nvPr/>
        </p:nvSpPr>
        <p:spPr>
          <a:xfrm>
            <a:off x="2319271" y="4584477"/>
            <a:ext cx="173686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rgbClr val="254FEB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长</a:t>
            </a:r>
            <a:r>
              <a:rPr lang="zh-CN" altLang="en-US" sz="1400" dirty="0">
                <a:latin typeface="思源黑体 Heavy" panose="020B0A00000000000000" pitchFamily="34" charset="-122"/>
                <a:ea typeface="思源黑体 Heavy" panose="020B0A00000000000000" pitchFamily="34" charset="-122"/>
              </a:rPr>
              <a:t>输入 </a:t>
            </a:r>
            <a:r>
              <a:rPr lang="en-US" altLang="zh-CN" sz="1400" dirty="0">
                <a:latin typeface="思源黑体 Heavy" panose="020B0A00000000000000" pitchFamily="34" charset="-122"/>
                <a:ea typeface="思源黑体 Heavy" panose="020B0A00000000000000" pitchFamily="34" charset="-122"/>
              </a:rPr>
              <a:t>| </a:t>
            </a:r>
            <a:r>
              <a:rPr lang="zh-CN" altLang="en-US" sz="1400" dirty="0">
                <a:solidFill>
                  <a:srgbClr val="FFCD69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短</a:t>
            </a:r>
            <a:r>
              <a:rPr lang="zh-CN" altLang="en-US" sz="1400" dirty="0">
                <a:latin typeface="思源黑体 Heavy" panose="020B0A00000000000000" pitchFamily="34" charset="-122"/>
                <a:ea typeface="思源黑体 Heavy" panose="020B0A00000000000000" pitchFamily="34" charset="-122"/>
              </a:rPr>
              <a:t>输出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EE9ABA6-8032-DEE6-5141-B76F8D36C32A}"/>
              </a:ext>
            </a:extLst>
          </p:cNvPr>
          <p:cNvSpPr txBox="1"/>
          <p:nvPr/>
        </p:nvSpPr>
        <p:spPr>
          <a:xfrm>
            <a:off x="2319271" y="2721199"/>
            <a:ext cx="173686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rgbClr val="FFC000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短</a:t>
            </a:r>
            <a:r>
              <a:rPr lang="zh-CN" altLang="en-US" sz="1400" dirty="0">
                <a:latin typeface="思源黑体 Heavy" panose="020B0A00000000000000" pitchFamily="34" charset="-122"/>
                <a:ea typeface="思源黑体 Heavy" panose="020B0A00000000000000" pitchFamily="34" charset="-122"/>
              </a:rPr>
              <a:t>输入 </a:t>
            </a:r>
            <a:r>
              <a:rPr lang="en-US" altLang="zh-CN" sz="1400" dirty="0">
                <a:latin typeface="思源黑体 Heavy" panose="020B0A00000000000000" pitchFamily="34" charset="-122"/>
                <a:ea typeface="思源黑体 Heavy" panose="020B0A00000000000000" pitchFamily="34" charset="-122"/>
              </a:rPr>
              <a:t>| </a:t>
            </a:r>
            <a:r>
              <a:rPr lang="zh-CN" altLang="en-US" sz="1400" dirty="0">
                <a:solidFill>
                  <a:srgbClr val="FFC000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短</a:t>
            </a:r>
            <a:r>
              <a:rPr lang="zh-CN" altLang="en-US" sz="1400" dirty="0">
                <a:latin typeface="思源黑体 Heavy" panose="020B0A00000000000000" pitchFamily="34" charset="-122"/>
                <a:ea typeface="思源黑体 Heavy" panose="020B0A00000000000000" pitchFamily="34" charset="-122"/>
              </a:rPr>
              <a:t>输出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1A6C941-B131-19C7-0C92-2FC196AB14CF}"/>
              </a:ext>
            </a:extLst>
          </p:cNvPr>
          <p:cNvSpPr txBox="1"/>
          <p:nvPr/>
        </p:nvSpPr>
        <p:spPr>
          <a:xfrm>
            <a:off x="7698268" y="2721199"/>
            <a:ext cx="173686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rgbClr val="FFC000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短</a:t>
            </a:r>
            <a:r>
              <a:rPr lang="zh-CN" altLang="en-US" sz="1400" dirty="0">
                <a:latin typeface="思源黑体 Heavy" panose="020B0A00000000000000" pitchFamily="34" charset="-122"/>
                <a:ea typeface="思源黑体 Heavy" panose="020B0A00000000000000" pitchFamily="34" charset="-122"/>
              </a:rPr>
              <a:t>输入 </a:t>
            </a:r>
            <a:r>
              <a:rPr lang="en-US" altLang="zh-CN" sz="1400" dirty="0">
                <a:latin typeface="思源黑体 Heavy" panose="020B0A00000000000000" pitchFamily="34" charset="-122"/>
                <a:ea typeface="思源黑体 Heavy" panose="020B0A00000000000000" pitchFamily="34" charset="-122"/>
              </a:rPr>
              <a:t>| </a:t>
            </a:r>
            <a:r>
              <a:rPr lang="zh-CN" altLang="en-US" sz="1400" dirty="0">
                <a:solidFill>
                  <a:schemeClr val="accent1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长</a:t>
            </a:r>
            <a:r>
              <a:rPr lang="zh-CN" altLang="en-US" sz="1400" dirty="0">
                <a:latin typeface="思源黑体 Heavy" panose="020B0A00000000000000" pitchFamily="34" charset="-122"/>
                <a:ea typeface="思源黑体 Heavy" panose="020B0A00000000000000" pitchFamily="34" charset="-122"/>
              </a:rPr>
              <a:t>输出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2225E1D7-0852-8BF7-6A17-6A67574AF348}"/>
              </a:ext>
            </a:extLst>
          </p:cNvPr>
          <p:cNvSpPr txBox="1"/>
          <p:nvPr/>
        </p:nvSpPr>
        <p:spPr>
          <a:xfrm>
            <a:off x="528955" y="1144538"/>
            <a:ext cx="104326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>
                <a:latin typeface="思源黑体 Heavy" panose="020B0A00000000000000" pitchFamily="34" charset="-122"/>
                <a:ea typeface="思源黑体 Heavy" panose="020B0A00000000000000" pitchFamily="34" charset="-122"/>
              </a:rPr>
              <a:t>DeepSeek-R1 </a:t>
            </a:r>
            <a:r>
              <a:rPr lang="en-US" altLang="zh-CN" sz="2400">
                <a:solidFill>
                  <a:srgbClr val="254FEB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671B </a:t>
            </a:r>
            <a:r>
              <a:rPr lang="zh-CN" altLang="en-US" sz="2400">
                <a:solidFill>
                  <a:srgbClr val="254FEB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满血版</a:t>
            </a:r>
            <a:endParaRPr lang="en-US" altLang="zh-CN" sz="2400" dirty="0">
              <a:solidFill>
                <a:srgbClr val="254FEB"/>
              </a:solidFill>
              <a:latin typeface="思源黑体 Heavy" panose="020B0A00000000000000" pitchFamily="34" charset="-122"/>
              <a:ea typeface="思源黑体 Heavy" panose="020B0A00000000000000" pitchFamily="34" charset="-122"/>
            </a:endParaRPr>
          </a:p>
        </p:txBody>
      </p:sp>
      <p:pic>
        <p:nvPicPr>
          <p:cNvPr id="15" name="图形 14">
            <a:extLst>
              <a:ext uri="{FF2B5EF4-FFF2-40B4-BE49-F238E27FC236}">
                <a16:creationId xmlns:a16="http://schemas.microsoft.com/office/drawing/2014/main" id="{42AF999B-CE0E-5095-E82E-874752F407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69772"/>
          <a:stretch/>
        </p:blipFill>
        <p:spPr>
          <a:xfrm>
            <a:off x="5469036" y="836900"/>
            <a:ext cx="989388" cy="688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6254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33828730-D09A-6236-A891-126B9CBFB57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136" t="5789" r="5822" b="87429"/>
          <a:stretch>
            <a:fillRect/>
          </a:stretch>
        </p:blipFill>
        <p:spPr>
          <a:xfrm>
            <a:off x="3788527" y="2402450"/>
            <a:ext cx="4945380" cy="327028"/>
          </a:xfrm>
          <a:prstGeom prst="rect">
            <a:avLst/>
          </a:prstGeom>
        </p:spPr>
      </p:pic>
      <p:pic>
        <p:nvPicPr>
          <p:cNvPr id="2055" name="Picture 7">
            <a:extLst>
              <a:ext uri="{FF2B5EF4-FFF2-40B4-BE49-F238E27FC236}">
                <a16:creationId xmlns:a16="http://schemas.microsoft.com/office/drawing/2014/main" id="{762B9556-F125-899E-4249-97A04CE21D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955" y="3130550"/>
            <a:ext cx="5513353" cy="31566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528955" y="522605"/>
            <a:ext cx="7624445" cy="491490"/>
          </a:xfrm>
        </p:spPr>
        <p:txBody>
          <a:bodyPr/>
          <a:lstStyle/>
          <a:p>
            <a:r>
              <a:rPr lang="en-US" altLang="zh-CN" dirty="0"/>
              <a:t>4.3 </a:t>
            </a:r>
            <a:r>
              <a:rPr lang="zh-CN" altLang="en-US" dirty="0"/>
              <a:t>项目实际应用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27F1A43F-2C87-ECB2-2FCC-0FE18D0D90C9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3681823" y="-5879695"/>
            <a:ext cx="2083124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DE7ECDBD-BBE1-7D00-CFEA-35518090DCEE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0" y="-1"/>
            <a:ext cx="1836964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CF74B1E-BE0A-9428-0D8B-80BDC9D36CCD}"/>
              </a:ext>
            </a:extLst>
          </p:cNvPr>
          <p:cNvSpPr txBox="1"/>
          <p:nvPr/>
        </p:nvSpPr>
        <p:spPr>
          <a:xfrm>
            <a:off x="484621" y="1385159"/>
            <a:ext cx="79192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思源黑体 Heavy" panose="020B0A00000000000000" pitchFamily="34" charset="-122"/>
                <a:ea typeface="思源黑体 Heavy" panose="020B0A00000000000000" pitchFamily="34" charset="-122"/>
              </a:rPr>
              <a:t>团队与</a:t>
            </a:r>
            <a:r>
              <a:rPr lang="zh-CN" altLang="en-US" sz="2000" dirty="0">
                <a:solidFill>
                  <a:srgbClr val="254FEB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清华大学</a:t>
            </a:r>
            <a:r>
              <a:rPr lang="zh-CN" altLang="en-US" sz="2000" dirty="0">
                <a:latin typeface="思源黑体 Heavy" panose="020B0A00000000000000" pitchFamily="34" charset="-122"/>
                <a:ea typeface="思源黑体 Heavy" panose="020B0A00000000000000" pitchFamily="34" charset="-122"/>
              </a:rPr>
              <a:t>合作，</a:t>
            </a:r>
            <a:r>
              <a:rPr lang="en-US" altLang="zh-CN" sz="2000" dirty="0" err="1">
                <a:latin typeface="思源黑体 Heavy" panose="020B0A00000000000000" pitchFamily="34" charset="-122"/>
                <a:ea typeface="思源黑体 Heavy" panose="020B0A00000000000000" pitchFamily="34" charset="-122"/>
              </a:rPr>
              <a:t>AICompass</a:t>
            </a:r>
            <a:r>
              <a:rPr lang="en-US" altLang="zh-CN" sz="2000" dirty="0">
                <a:latin typeface="思源黑体 Heavy" panose="020B0A00000000000000" pitchFamily="34" charset="-122"/>
                <a:ea typeface="思源黑体 Heavy" panose="020B0A00000000000000" pitchFamily="34" charset="-122"/>
              </a:rPr>
              <a:t> </a:t>
            </a:r>
            <a:r>
              <a:rPr lang="zh-CN" altLang="en-US" sz="2000" dirty="0">
                <a:latin typeface="思源黑体 Heavy" panose="020B0A00000000000000" pitchFamily="34" charset="-122"/>
                <a:ea typeface="思源黑体 Heavy" panose="020B0A00000000000000" pitchFamily="34" charset="-122"/>
              </a:rPr>
              <a:t>辅助多项重点研发项目开展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330B7E5A-CC20-7AC3-561F-9A0D3DD6BA6B}"/>
              </a:ext>
            </a:extLst>
          </p:cNvPr>
          <p:cNvSpPr txBox="1"/>
          <p:nvPr/>
        </p:nvSpPr>
        <p:spPr>
          <a:xfrm>
            <a:off x="528955" y="1963974"/>
            <a:ext cx="2929140" cy="102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180000">
              <a:lnSpc>
                <a:spcPct val="130000"/>
              </a:lnSpc>
              <a:buFont typeface="Wingdings" panose="05000000000000000000" pitchFamily="2" charset="2"/>
              <a:buChar char="n"/>
            </a:pPr>
            <a:r>
              <a:rPr lang="en-US" altLang="zh-CN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AIPerf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-Inference 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评测项目</a:t>
            </a: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latin typeface="思源黑体 Medium" panose="020B0600000000000000" pitchFamily="34" charset="-122"/>
              <a:ea typeface="思源黑体 Medium" panose="020B0600000000000000" pitchFamily="34" charset="-122"/>
            </a:endParaRPr>
          </a:p>
          <a:p>
            <a:pPr indent="-180000">
              <a:lnSpc>
                <a:spcPct val="130000"/>
              </a:lnSpc>
              <a:buFont typeface="Wingdings" panose="05000000000000000000" pitchFamily="2" charset="2"/>
              <a:buChar char="n"/>
            </a:pP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信通院 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DeepSeek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一体机评测标准</a:t>
            </a: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latin typeface="思源黑体 Medium" panose="020B0600000000000000" pitchFamily="34" charset="-122"/>
              <a:ea typeface="思源黑体 Medium" panose="020B0600000000000000" pitchFamily="34" charset="-122"/>
            </a:endParaRPr>
          </a:p>
          <a:p>
            <a:pPr indent="-180000">
              <a:lnSpc>
                <a:spcPct val="130000"/>
              </a:lnSpc>
              <a:buFont typeface="Wingdings" panose="05000000000000000000" pitchFamily="2" charset="2"/>
              <a:buChar char="n"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《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面向新一代国产高性能计算机评测技术研究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》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国家重点研发项目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53706AB-D8F2-CC07-6A5A-88E9FDB8BD2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136" t="16837" r="5822" b="7618"/>
          <a:stretch>
            <a:fillRect/>
          </a:stretch>
        </p:blipFill>
        <p:spPr>
          <a:xfrm>
            <a:off x="3788527" y="2644140"/>
            <a:ext cx="4945380" cy="364305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D2DDC37-4E97-F93A-FB9F-46187520AA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88257" y="1668086"/>
            <a:ext cx="3608894" cy="46191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020430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/>
              <a:t>作品演示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PT展示视频">
            <a:hlinkClick r:id="" action="ppaction://media"/>
            <a:extLst>
              <a:ext uri="{FF2B5EF4-FFF2-40B4-BE49-F238E27FC236}">
                <a16:creationId xmlns:a16="http://schemas.microsoft.com/office/drawing/2014/main" id="{B14A2938-CF66-3E53-74D5-467F2BAC373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85948" y="1529002"/>
            <a:ext cx="7577239" cy="4262197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528955" y="522605"/>
            <a:ext cx="7624445" cy="491490"/>
          </a:xfrm>
        </p:spPr>
        <p:txBody>
          <a:bodyPr/>
          <a:lstStyle/>
          <a:p>
            <a:r>
              <a:rPr lang="en-US" altLang="zh-CN"/>
              <a:t>5.1 </a:t>
            </a:r>
            <a:r>
              <a:rPr lang="zh-CN" altLang="en-US"/>
              <a:t>作品演示播放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04C65FB-F9DF-26B6-B3F4-9C8D1D60A4FE}"/>
              </a:ext>
            </a:extLst>
          </p:cNvPr>
          <p:cNvSpPr txBox="1"/>
          <p:nvPr/>
        </p:nvSpPr>
        <p:spPr>
          <a:xfrm>
            <a:off x="9554230" y="1560678"/>
            <a:ext cx="22340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>
                <a:latin typeface="思源黑体 Heavy" panose="020B0A00000000000000" pitchFamily="34" charset="-122"/>
                <a:ea typeface="思源黑体 Heavy" panose="020B0A00000000000000" pitchFamily="34" charset="-122"/>
              </a:rPr>
              <a:t>即刻扫</a:t>
            </a:r>
            <a:r>
              <a:rPr lang="zh-CN" altLang="en-US" sz="3600">
                <a:solidFill>
                  <a:srgbClr val="254FEB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码</a:t>
            </a:r>
            <a:r>
              <a:rPr lang="zh-CN" altLang="en-US" sz="3600">
                <a:latin typeface="思源黑体 Heavy" panose="020B0A00000000000000" pitchFamily="34" charset="-122"/>
                <a:ea typeface="思源黑体 Heavy" panose="020B0A00000000000000" pitchFamily="34" charset="-122"/>
              </a:rPr>
              <a:t>体验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C73C7F85-37F4-65D3-8FCB-D6B83F0D9A07}"/>
              </a:ext>
            </a:extLst>
          </p:cNvPr>
          <p:cNvGrpSpPr/>
          <p:nvPr/>
        </p:nvGrpSpPr>
        <p:grpSpPr>
          <a:xfrm>
            <a:off x="66626" y="1397614"/>
            <a:ext cx="9622580" cy="4945401"/>
            <a:chOff x="1298586" y="1007269"/>
            <a:chExt cx="9618642" cy="4876800"/>
          </a:xfrm>
        </p:grpSpPr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CDF1A465-0997-90EB-4E5B-85B38E8916E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318467" y="5326179"/>
              <a:ext cx="1117057" cy="210045"/>
            </a:xfrm>
            <a:prstGeom prst="rect">
              <a:avLst/>
            </a:prstGeom>
          </p:spPr>
        </p:pic>
        <p:pic>
          <p:nvPicPr>
            <p:cNvPr id="15" name="图片 14" descr="电脑合成图&#10;&#10;低可信度描述已自动生成">
              <a:extLst>
                <a:ext uri="{FF2B5EF4-FFF2-40B4-BE49-F238E27FC236}">
                  <a16:creationId xmlns:a16="http://schemas.microsoft.com/office/drawing/2014/main" id="{E3EB414E-2A9E-E485-581D-DB7975D7489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839"/>
            <a:stretch/>
          </p:blipFill>
          <p:spPr>
            <a:xfrm>
              <a:off x="5778646" y="5326178"/>
              <a:ext cx="634708" cy="210045"/>
            </a:xfrm>
            <a:prstGeom prst="rect">
              <a:avLst/>
            </a:prstGeom>
          </p:spPr>
        </p:pic>
        <p:pic>
          <p:nvPicPr>
            <p:cNvPr id="12" name="图片 11" descr="屏幕上有个电视&#10;&#10;描述已自动生成">
              <a:extLst>
                <a:ext uri="{FF2B5EF4-FFF2-40B4-BE49-F238E27FC236}">
                  <a16:creationId xmlns:a16="http://schemas.microsoft.com/office/drawing/2014/main" id="{8BBA8D4A-09BA-5910-9710-E690976C248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8586" y="1007269"/>
              <a:ext cx="9618642" cy="4876800"/>
            </a:xfrm>
            <a:prstGeom prst="rect">
              <a:avLst/>
            </a:prstGeom>
          </p:spPr>
        </p:pic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73760D1F-92FF-B975-BF50-42D9A5138F60}"/>
              </a:ext>
            </a:extLst>
          </p:cNvPr>
          <p:cNvGrpSpPr/>
          <p:nvPr/>
        </p:nvGrpSpPr>
        <p:grpSpPr>
          <a:xfrm>
            <a:off x="9708308" y="2705227"/>
            <a:ext cx="1925877" cy="3586679"/>
            <a:chOff x="-8699597" y="-843978"/>
            <a:chExt cx="2098491" cy="4067408"/>
          </a:xfrm>
        </p:grpSpPr>
        <p:pic>
          <p:nvPicPr>
            <p:cNvPr id="17" name="Picture 7">
              <a:extLst>
                <a:ext uri="{FF2B5EF4-FFF2-40B4-BE49-F238E27FC236}">
                  <a16:creationId xmlns:a16="http://schemas.microsoft.com/office/drawing/2014/main" id="{0BFB434A-7A23-B79D-53DE-6E043B48BD8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 t="9314" b="2485"/>
            <a:stretch>
              <a:fillRect/>
            </a:stretch>
          </p:blipFill>
          <p:spPr>
            <a:xfrm>
              <a:off x="-8586649" y="-708045"/>
              <a:ext cx="1872593" cy="3848338"/>
            </a:xfrm>
            <a:prstGeom prst="roundRect">
              <a:avLst>
                <a:gd name="adj" fmla="val 8868"/>
              </a:avLst>
            </a:prstGeom>
            <a:ln>
              <a:noFill/>
              <a:prstDash val="solid"/>
            </a:ln>
          </p:spPr>
        </p:pic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C2792130-133B-42C0-44A6-389155C9B5A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-8451597" y="1140214"/>
              <a:ext cx="1602487" cy="1602487"/>
            </a:xfrm>
            <a:prstGeom prst="rect">
              <a:avLst/>
            </a:prstGeom>
          </p:spPr>
        </p:pic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77E18F9F-C906-6155-F1F6-5D3F4CEB53E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61" r="12351" b="7971"/>
            <a:stretch>
              <a:fillRect/>
            </a:stretch>
          </p:blipFill>
          <p:spPr>
            <a:xfrm>
              <a:off x="-8699597" y="-843978"/>
              <a:ext cx="2098491" cy="4067408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93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>
            <a:extLst>
              <a:ext uri="{FF2B5EF4-FFF2-40B4-BE49-F238E27FC236}">
                <a16:creationId xmlns:a16="http://schemas.microsoft.com/office/drawing/2014/main" id="{4FCE22A6-6823-0954-3574-964EB738CE6A}"/>
              </a:ext>
            </a:extLst>
          </p:cNvPr>
          <p:cNvSpPr txBox="1"/>
          <p:nvPr/>
        </p:nvSpPr>
        <p:spPr>
          <a:xfrm>
            <a:off x="3143250" y="1425342"/>
            <a:ext cx="6096000" cy="21480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5400">
                <a:solidFill>
                  <a:schemeClr val="bg1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欢迎体验！</a:t>
            </a:r>
            <a:endParaRPr lang="en-US" altLang="zh-CN" sz="5400">
              <a:solidFill>
                <a:schemeClr val="bg1"/>
              </a:solidFill>
              <a:latin typeface="思源黑体 Heavy" panose="020B0A00000000000000" pitchFamily="34" charset="-122"/>
              <a:ea typeface="思源黑体 Heavy" panose="020B0A00000000000000" pitchFamily="34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sz="5400">
                <a:solidFill>
                  <a:schemeClr val="bg1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感谢批评与指正</a:t>
            </a:r>
            <a:endParaRPr lang="en-US" altLang="zh-CN" sz="5400">
              <a:solidFill>
                <a:schemeClr val="bg1"/>
              </a:solidFill>
              <a:latin typeface="思源黑体 Heavy" panose="020B0A00000000000000" pitchFamily="34" charset="-122"/>
              <a:ea typeface="思源黑体 Heavy" panose="020B0A00000000000000" pitchFamily="34" charset="-122"/>
            </a:endParaRPr>
          </a:p>
        </p:txBody>
      </p:sp>
      <p:sp>
        <p:nvSpPr>
          <p:cNvPr id="35" name="文本占位符 44">
            <a:extLst>
              <a:ext uri="{FF2B5EF4-FFF2-40B4-BE49-F238E27FC236}">
                <a16:creationId xmlns:a16="http://schemas.microsoft.com/office/drawing/2014/main" id="{8591B1B3-2A83-8F88-9F76-152DF8409A7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31348" y="3871636"/>
            <a:ext cx="3398520" cy="290195"/>
          </a:xfrm>
        </p:spPr>
        <p:txBody>
          <a:bodyPr/>
          <a:lstStyle/>
          <a:p>
            <a:r>
              <a: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西安电子科技大学</a:t>
            </a:r>
          </a:p>
        </p:txBody>
      </p:sp>
      <p:sp>
        <p:nvSpPr>
          <p:cNvPr id="36" name="文本占位符 45">
            <a:extLst>
              <a:ext uri="{FF2B5EF4-FFF2-40B4-BE49-F238E27FC236}">
                <a16:creationId xmlns:a16="http://schemas.microsoft.com/office/drawing/2014/main" id="{F62FE052-5621-8C7F-E1A9-3049FF2E125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31348" y="4234221"/>
            <a:ext cx="3398520" cy="290195"/>
          </a:xfrm>
        </p:spPr>
        <p:txBody>
          <a:bodyPr/>
          <a:lstStyle/>
          <a:p>
            <a:r>
              <a: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测出来都队</a:t>
            </a:r>
          </a:p>
        </p:txBody>
      </p:sp>
      <p:sp>
        <p:nvSpPr>
          <p:cNvPr id="37" name="文本占位符 46">
            <a:extLst>
              <a:ext uri="{FF2B5EF4-FFF2-40B4-BE49-F238E27FC236}">
                <a16:creationId xmlns:a16="http://schemas.microsoft.com/office/drawing/2014/main" id="{C6318CC3-B617-0755-5FEE-16204424662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731348" y="4596806"/>
            <a:ext cx="3398520" cy="290195"/>
          </a:xfrm>
        </p:spPr>
        <p:txBody>
          <a:bodyPr/>
          <a:lstStyle/>
          <a:p>
            <a:r>
              <a: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季玮晔、许博文</a:t>
            </a:r>
          </a:p>
        </p:txBody>
      </p:sp>
      <p:sp>
        <p:nvSpPr>
          <p:cNvPr id="38" name="文本占位符 47">
            <a:extLst>
              <a:ext uri="{FF2B5EF4-FFF2-40B4-BE49-F238E27FC236}">
                <a16:creationId xmlns:a16="http://schemas.microsoft.com/office/drawing/2014/main" id="{E1C715AE-A01F-115D-6DDB-103D6576318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731348" y="4960026"/>
            <a:ext cx="3398520" cy="290195"/>
          </a:xfrm>
        </p:spPr>
        <p:txBody>
          <a:bodyPr/>
          <a:lstStyle/>
          <a:p>
            <a:r>
              <a: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杨鹏飞</a:t>
            </a:r>
          </a:p>
        </p:txBody>
      </p:sp>
      <p:sp>
        <p:nvSpPr>
          <p:cNvPr id="39" name="文本占位符 48">
            <a:extLst>
              <a:ext uri="{FF2B5EF4-FFF2-40B4-BE49-F238E27FC236}">
                <a16:creationId xmlns:a16="http://schemas.microsoft.com/office/drawing/2014/main" id="{04B3C5FF-F38A-6C29-0870-5893B3F3D20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731348" y="5323881"/>
            <a:ext cx="3398520" cy="290195"/>
          </a:xfrm>
        </p:spPr>
        <p:txBody>
          <a:bodyPr/>
          <a:lstStyle/>
          <a:p>
            <a:r>
              <a:rPr lang="en-US" altLang="zh-CN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2025.7.18</a:t>
            </a: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Medium" panose="020B0600000000000000" pitchFamily="34" charset="-122"/>
              <a:ea typeface="思源黑体 Medium" panose="020B0600000000000000" pitchFamily="34" charset="-122"/>
            </a:endParaRPr>
          </a:p>
        </p:txBody>
      </p:sp>
      <p:sp>
        <p:nvSpPr>
          <p:cNvPr id="40" name="文本占位符 49">
            <a:extLst>
              <a:ext uri="{FF2B5EF4-FFF2-40B4-BE49-F238E27FC236}">
                <a16:creationId xmlns:a16="http://schemas.microsoft.com/office/drawing/2014/main" id="{4592100C-29F5-8056-0764-1D9A275E4D9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569516" y="3871395"/>
            <a:ext cx="1161805" cy="290369"/>
          </a:xfrm>
        </p:spPr>
        <p:txBody>
          <a:bodyPr/>
          <a:lstStyle/>
          <a:p>
            <a:r>
              <a: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组织名称：</a:t>
            </a:r>
          </a:p>
        </p:txBody>
      </p:sp>
      <p:sp>
        <p:nvSpPr>
          <p:cNvPr id="41" name="文本占位符 50">
            <a:extLst>
              <a:ext uri="{FF2B5EF4-FFF2-40B4-BE49-F238E27FC236}">
                <a16:creationId xmlns:a16="http://schemas.microsoft.com/office/drawing/2014/main" id="{1BFB85C3-AF4F-66FE-0AF1-B54D5DAAEE4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569516" y="4234305"/>
            <a:ext cx="1161805" cy="290369"/>
          </a:xfrm>
        </p:spPr>
        <p:txBody>
          <a:bodyPr/>
          <a:lstStyle/>
          <a:p>
            <a:r>
              <a: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参赛团队：</a:t>
            </a:r>
          </a:p>
        </p:txBody>
      </p:sp>
      <p:sp>
        <p:nvSpPr>
          <p:cNvPr id="42" name="文本占位符 51">
            <a:extLst>
              <a:ext uri="{FF2B5EF4-FFF2-40B4-BE49-F238E27FC236}">
                <a16:creationId xmlns:a16="http://schemas.microsoft.com/office/drawing/2014/main" id="{D35FE85C-9227-D4D4-EFC8-83E25EEAB28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569516" y="4596653"/>
            <a:ext cx="1161805" cy="290370"/>
          </a:xfrm>
        </p:spPr>
        <p:txBody>
          <a:bodyPr/>
          <a:lstStyle/>
          <a:p>
            <a:r>
              <a: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团队成员：</a:t>
            </a:r>
          </a:p>
        </p:txBody>
      </p:sp>
      <p:sp>
        <p:nvSpPr>
          <p:cNvPr id="43" name="文本占位符 52">
            <a:extLst>
              <a:ext uri="{FF2B5EF4-FFF2-40B4-BE49-F238E27FC236}">
                <a16:creationId xmlns:a16="http://schemas.microsoft.com/office/drawing/2014/main" id="{C517C87D-7063-9333-C56D-A1B9F972A8E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569516" y="4960277"/>
            <a:ext cx="1161805" cy="290370"/>
          </a:xfrm>
        </p:spPr>
        <p:txBody>
          <a:bodyPr/>
          <a:lstStyle/>
          <a:p>
            <a:r>
              <a: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指导老师：</a:t>
            </a:r>
          </a:p>
        </p:txBody>
      </p:sp>
      <p:sp>
        <p:nvSpPr>
          <p:cNvPr id="44" name="文本占位符 53">
            <a:extLst>
              <a:ext uri="{FF2B5EF4-FFF2-40B4-BE49-F238E27FC236}">
                <a16:creationId xmlns:a16="http://schemas.microsoft.com/office/drawing/2014/main" id="{42B6953E-EB8F-681C-3801-E66887E6BB4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569516" y="5323901"/>
            <a:ext cx="1161805" cy="290371"/>
          </a:xfrm>
        </p:spPr>
        <p:txBody>
          <a:bodyPr/>
          <a:lstStyle/>
          <a:p>
            <a:r>
              <a: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完成日期：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/>
              <a:t>项目介绍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4D062B17-9511-A85E-3DD7-4C2608313544}"/>
              </a:ext>
            </a:extLst>
          </p:cNvPr>
          <p:cNvGrpSpPr/>
          <p:nvPr/>
        </p:nvGrpSpPr>
        <p:grpSpPr>
          <a:xfrm>
            <a:off x="4310289" y="1874630"/>
            <a:ext cx="3673475" cy="3955885"/>
            <a:chOff x="4310289" y="1874630"/>
            <a:chExt cx="3673475" cy="3955885"/>
          </a:xfrm>
        </p:grpSpPr>
        <p:sp>
          <p:nvSpPr>
            <p:cNvPr id="16" name="据IDC预测">
              <a:extLst>
                <a:ext uri="{FF2B5EF4-FFF2-40B4-BE49-F238E27FC236}">
                  <a16:creationId xmlns:a16="http://schemas.microsoft.com/office/drawing/2014/main" id="{D7E74EB9-FB7C-67A3-8759-53E2A628DE59}"/>
                </a:ext>
              </a:extLst>
            </p:cNvPr>
            <p:cNvSpPr txBox="1"/>
            <p:nvPr/>
          </p:nvSpPr>
          <p:spPr>
            <a:xfrm>
              <a:off x="4310289" y="5184184"/>
              <a:ext cx="367347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>
                  <a:solidFill>
                    <a:schemeClr val="accent3">
                      <a:lumMod val="75000"/>
                    </a:schemeClr>
                  </a:solidFill>
                  <a:ea typeface="思源黑体 Medium" panose="020B0600000000000000" pitchFamily="34" charset="-122"/>
                </a:rPr>
                <a:t>据</a:t>
              </a:r>
              <a:r>
                <a:rPr lang="en-US" altLang="zh-CN" sz="1200" dirty="0">
                  <a:solidFill>
                    <a:schemeClr val="accent3">
                      <a:lumMod val="75000"/>
                    </a:schemeClr>
                  </a:solidFill>
                  <a:ea typeface="思源黑体 Medium" panose="020B0600000000000000" pitchFamily="34" charset="-122"/>
                </a:rPr>
                <a:t>IDC</a:t>
              </a:r>
              <a:r>
                <a:rPr lang="zh-CN" altLang="en-US" sz="1200" dirty="0">
                  <a:solidFill>
                    <a:schemeClr val="accent3">
                      <a:lumMod val="75000"/>
                    </a:schemeClr>
                  </a:solidFill>
                  <a:ea typeface="思源黑体 Medium" panose="020B0600000000000000" pitchFamily="34" charset="-122"/>
                </a:rPr>
                <a:t>预测，到</a:t>
              </a:r>
              <a:r>
                <a:rPr lang="en-US" altLang="zh-CN" sz="1200" dirty="0">
                  <a:solidFill>
                    <a:schemeClr val="accent3">
                      <a:lumMod val="75000"/>
                    </a:schemeClr>
                  </a:solidFill>
                  <a:ea typeface="思源黑体 Medium" panose="020B0600000000000000" pitchFamily="34" charset="-122"/>
                </a:rPr>
                <a:t>2026</a:t>
              </a:r>
              <a:r>
                <a:rPr lang="zh-CN" altLang="en-US" sz="1200" dirty="0">
                  <a:solidFill>
                    <a:schemeClr val="accent3">
                      <a:lumMod val="75000"/>
                    </a:schemeClr>
                  </a:solidFill>
                  <a:ea typeface="思源黑体 Medium" panose="020B0600000000000000" pitchFamily="34" charset="-122"/>
                </a:rPr>
                <a:t>年，全球</a:t>
              </a:r>
              <a:r>
                <a:rPr lang="en-US" altLang="zh-CN" sz="1200" dirty="0">
                  <a:solidFill>
                    <a:schemeClr val="accent3">
                      <a:lumMod val="75000"/>
                    </a:schemeClr>
                  </a:solidFill>
                  <a:ea typeface="思源黑体 Medium" panose="020B0600000000000000" pitchFamily="34" charset="-122"/>
                </a:rPr>
                <a:t>AI</a:t>
              </a:r>
              <a:r>
                <a:rPr lang="zh-CN" altLang="en-US" sz="1200" dirty="0">
                  <a:solidFill>
                    <a:schemeClr val="accent3">
                      <a:lumMod val="75000"/>
                    </a:schemeClr>
                  </a:solidFill>
                  <a:ea typeface="思源黑体 Medium" panose="020B0600000000000000" pitchFamily="34" charset="-122"/>
                </a:rPr>
                <a:t>推理市场中专用芯片（</a:t>
              </a:r>
              <a:r>
                <a:rPr lang="en-US" altLang="zh-CN" sz="1200" dirty="0">
                  <a:solidFill>
                    <a:schemeClr val="accent3">
                      <a:lumMod val="75000"/>
                    </a:schemeClr>
                  </a:solidFill>
                  <a:ea typeface="思源黑体 Medium" panose="020B0600000000000000" pitchFamily="34" charset="-122"/>
                </a:rPr>
                <a:t>GPU/NPU/FPGA</a:t>
              </a:r>
              <a:r>
                <a:rPr lang="zh-CN" altLang="en-US" sz="1200" dirty="0">
                  <a:solidFill>
                    <a:schemeClr val="accent3">
                      <a:lumMod val="75000"/>
                    </a:schemeClr>
                  </a:solidFill>
                  <a:ea typeface="思源黑体 Medium" panose="020B0600000000000000" pitchFamily="34" charset="-122"/>
                </a:rPr>
                <a:t>）占比将达</a:t>
              </a:r>
              <a:r>
                <a:rPr lang="en-US" altLang="zh-CN" sz="1200" dirty="0">
                  <a:solidFill>
                    <a:srgbClr val="FFCD69"/>
                  </a:solidFill>
                  <a:ea typeface="思源黑体 Medium" panose="020B0600000000000000" pitchFamily="34" charset="-122"/>
                </a:rPr>
                <a:t>45%</a:t>
              </a:r>
              <a:r>
                <a:rPr lang="zh-CN" altLang="en-US" sz="1200" dirty="0">
                  <a:solidFill>
                    <a:srgbClr val="FFCD69"/>
                  </a:solidFill>
                  <a:ea typeface="思源黑体 Medium" panose="020B0600000000000000" pitchFamily="34" charset="-122"/>
                </a:rPr>
                <a:t>以上</a:t>
              </a:r>
              <a:r>
                <a:rPr lang="zh-CN" altLang="en-US" sz="1200" dirty="0">
                  <a:solidFill>
                    <a:schemeClr val="accent3">
                      <a:lumMod val="75000"/>
                    </a:schemeClr>
                  </a:solidFill>
                  <a:ea typeface="思源黑体 Medium" panose="020B0600000000000000" pitchFamily="34" charset="-122"/>
                </a:rPr>
                <a:t>，且硬件代际差异显著，导致跨平台兼容性差、调度效率低。</a:t>
              </a:r>
            </a:p>
          </p:txBody>
        </p:sp>
        <p:sp>
          <p:nvSpPr>
            <p:cNvPr id="14" name="算力基础设施">
              <a:extLst>
                <a:ext uri="{FF2B5EF4-FFF2-40B4-BE49-F238E27FC236}">
                  <a16:creationId xmlns:a16="http://schemas.microsoft.com/office/drawing/2014/main" id="{A54D05EC-FD8C-F32B-9112-A2232D88825B}"/>
                </a:ext>
              </a:extLst>
            </p:cNvPr>
            <p:cNvSpPr txBox="1"/>
            <p:nvPr/>
          </p:nvSpPr>
          <p:spPr>
            <a:xfrm>
              <a:off x="4310289" y="4466682"/>
              <a:ext cx="357141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>
                  <a:solidFill>
                    <a:schemeClr val="accent1">
                      <a:lumMod val="75000"/>
                    </a:schemeClr>
                  </a:solidFill>
                  <a:latin typeface="思源黑体 Heavy" panose="020B0A00000000000000" pitchFamily="34" charset="-122"/>
                  <a:ea typeface="思源黑体 Heavy" panose="020B0A00000000000000" pitchFamily="34" charset="-122"/>
                </a:rPr>
                <a:t>算力基础设施向异构融合演进，</a:t>
              </a:r>
              <a:r>
                <a:rPr lang="en-US" altLang="zh-CN" sz="1600" dirty="0">
                  <a:solidFill>
                    <a:schemeClr val="accent1">
                      <a:lumMod val="75000"/>
                    </a:schemeClr>
                  </a:solidFill>
                  <a:latin typeface="思源黑体 Heavy" panose="020B0A00000000000000" pitchFamily="34" charset="-122"/>
                  <a:ea typeface="思源黑体 Heavy" panose="020B0A00000000000000" pitchFamily="34" charset="-122"/>
                </a:rPr>
                <a:t>GPU</a:t>
              </a:r>
              <a:r>
                <a:rPr lang="zh-CN" altLang="en-US" sz="1600" dirty="0">
                  <a:solidFill>
                    <a:schemeClr val="accent1">
                      <a:lumMod val="75000"/>
                    </a:schemeClr>
                  </a:solidFill>
                  <a:latin typeface="思源黑体 Heavy" panose="020B0A00000000000000" pitchFamily="34" charset="-122"/>
                  <a:ea typeface="思源黑体 Heavy" panose="020B0A00000000000000" pitchFamily="34" charset="-122"/>
                </a:rPr>
                <a:t>、</a:t>
              </a:r>
              <a:r>
                <a:rPr lang="en-US" altLang="zh-CN" sz="1600" dirty="0">
                  <a:solidFill>
                    <a:schemeClr val="accent1">
                      <a:lumMod val="75000"/>
                    </a:schemeClr>
                  </a:solidFill>
                  <a:latin typeface="思源黑体 Heavy" panose="020B0A00000000000000" pitchFamily="34" charset="-122"/>
                  <a:ea typeface="思源黑体 Heavy" panose="020B0A00000000000000" pitchFamily="34" charset="-122"/>
                </a:rPr>
                <a:t>NPU</a:t>
              </a:r>
              <a:r>
                <a:rPr lang="zh-CN" altLang="en-US" sz="1600" dirty="0">
                  <a:solidFill>
                    <a:schemeClr val="accent1">
                      <a:lumMod val="75000"/>
                    </a:schemeClr>
                  </a:solidFill>
                  <a:latin typeface="思源黑体 Heavy" panose="020B0A00000000000000" pitchFamily="34" charset="-122"/>
                  <a:ea typeface="思源黑体 Heavy" panose="020B0A00000000000000" pitchFamily="34" charset="-122"/>
                </a:rPr>
                <a:t>、</a:t>
              </a:r>
              <a:r>
                <a:rPr lang="en-US" altLang="zh-CN" sz="1600" dirty="0">
                  <a:solidFill>
                    <a:schemeClr val="accent1">
                      <a:lumMod val="75000"/>
                    </a:schemeClr>
                  </a:solidFill>
                  <a:latin typeface="思源黑体 Heavy" panose="020B0A00000000000000" pitchFamily="34" charset="-122"/>
                  <a:ea typeface="思源黑体 Heavy" panose="020B0A00000000000000" pitchFamily="34" charset="-122"/>
                </a:rPr>
                <a:t>FPGA</a:t>
              </a:r>
              <a:r>
                <a:rPr lang="zh-CN" altLang="en-US" sz="1600" dirty="0">
                  <a:solidFill>
                    <a:schemeClr val="accent1">
                      <a:lumMod val="75000"/>
                    </a:schemeClr>
                  </a:solidFill>
                  <a:latin typeface="思源黑体 Heavy" panose="020B0A00000000000000" pitchFamily="34" charset="-122"/>
                  <a:ea typeface="思源黑体 Heavy" panose="020B0A00000000000000" pitchFamily="34" charset="-122"/>
                </a:rPr>
                <a:t>等加速器并存</a:t>
              </a:r>
            </a:p>
          </p:txBody>
        </p:sp>
        <p:pic>
          <p:nvPicPr>
            <p:cNvPr id="1028" name="图片2" descr="天津市人工智能计算中心投用-新华网">
              <a:extLst>
                <a:ext uri="{FF2B5EF4-FFF2-40B4-BE49-F238E27FC236}">
                  <a16:creationId xmlns:a16="http://schemas.microsoft.com/office/drawing/2014/main" id="{BBDAC6E6-19A3-C9FE-AEC5-C7963144ED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10291" y="1874630"/>
              <a:ext cx="3571418" cy="2364669"/>
            </a:xfrm>
            <a:prstGeom prst="rect">
              <a:avLst/>
            </a:prstGeom>
            <a:noFill/>
            <a:effectLst>
              <a:reflection stA="33000" endPos="25000" dist="50800" dir="5400000" sy="-100000" algn="bl" rotWithShape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本页的标题"/>
          <p:cNvSpPr>
            <a:spLocks noGrp="1"/>
          </p:cNvSpPr>
          <p:nvPr>
            <p:ph type="title"/>
          </p:nvPr>
        </p:nvSpPr>
        <p:spPr>
          <a:xfrm>
            <a:off x="528955" y="522605"/>
            <a:ext cx="7624445" cy="491490"/>
          </a:xfrm>
        </p:spPr>
        <p:txBody>
          <a:bodyPr/>
          <a:lstStyle/>
          <a:p>
            <a:r>
              <a:rPr lang="en-US" altLang="zh-CN" dirty="0"/>
              <a:t>1.1 </a:t>
            </a:r>
            <a:r>
              <a:rPr lang="zh-CN" altLang="en-US" dirty="0"/>
              <a:t>赛题分析及设计背景</a:t>
            </a:r>
          </a:p>
        </p:txBody>
      </p:sp>
      <p:sp>
        <p:nvSpPr>
          <p:cNvPr id="17" name="当前AI发展总结">
            <a:extLst>
              <a:ext uri="{FF2B5EF4-FFF2-40B4-BE49-F238E27FC236}">
                <a16:creationId xmlns:a16="http://schemas.microsoft.com/office/drawing/2014/main" id="{2118EA42-25AF-6C7B-7F12-794A17E2EFE4}"/>
              </a:ext>
            </a:extLst>
          </p:cNvPr>
          <p:cNvSpPr txBox="1"/>
          <p:nvPr/>
        </p:nvSpPr>
        <p:spPr>
          <a:xfrm>
            <a:off x="738066" y="1307941"/>
            <a:ext cx="11004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latin typeface="思源黑体 Heavy" panose="020B0A00000000000000" pitchFamily="34" charset="-122"/>
                <a:ea typeface="思源黑体 Heavy" panose="020B0A00000000000000" pitchFamily="34" charset="-122"/>
              </a:rPr>
              <a:t>当前</a:t>
            </a:r>
            <a:r>
              <a:rPr lang="en-US" altLang="zh-CN" b="1" dirty="0">
                <a:latin typeface="思源黑体 Heavy" panose="020B0A00000000000000" pitchFamily="34" charset="-122"/>
                <a:ea typeface="思源黑体 Heavy" panose="020B0A00000000000000" pitchFamily="34" charset="-122"/>
              </a:rPr>
              <a:t>AI</a:t>
            </a:r>
            <a:r>
              <a:rPr lang="zh-CN" altLang="en-US" b="1" dirty="0">
                <a:latin typeface="思源黑体 Heavy" panose="020B0A00000000000000" pitchFamily="34" charset="-122"/>
                <a:ea typeface="思源黑体 Heavy" panose="020B0A00000000000000" pitchFamily="34" charset="-122"/>
              </a:rPr>
              <a:t>发展呈现出“</a:t>
            </a:r>
            <a:r>
              <a:rPr lang="zh-CN" altLang="en-US" b="1" dirty="0">
                <a:solidFill>
                  <a:srgbClr val="FFCD69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模型架构多元化</a:t>
            </a:r>
            <a:r>
              <a:rPr lang="zh-CN" altLang="en-US" b="1" dirty="0">
                <a:latin typeface="思源黑体 Heavy" panose="020B0A00000000000000" pitchFamily="34" charset="-122"/>
                <a:ea typeface="思源黑体 Heavy" panose="020B0A00000000000000" pitchFamily="34" charset="-122"/>
              </a:rPr>
              <a:t>”与“</a:t>
            </a:r>
            <a:r>
              <a:rPr lang="zh-CN" altLang="en-US" b="1" dirty="0">
                <a:solidFill>
                  <a:srgbClr val="FFCD69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硬件生态异构化</a:t>
            </a:r>
            <a:r>
              <a:rPr lang="zh-CN" altLang="en-US" b="1" dirty="0">
                <a:latin typeface="思源黑体 Heavy" panose="020B0A00000000000000" pitchFamily="34" charset="-122"/>
                <a:ea typeface="思源黑体 Heavy" panose="020B0A00000000000000" pitchFamily="34" charset="-122"/>
              </a:rPr>
              <a:t>”的双重挑战，智算中心建设</a:t>
            </a:r>
            <a:r>
              <a:rPr lang="zh-CN" altLang="en-US" b="1" dirty="0">
                <a:solidFill>
                  <a:srgbClr val="FFCD69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需要新的指导</a:t>
            </a:r>
            <a:r>
              <a:rPr lang="zh-CN" altLang="en-US" b="1" dirty="0">
                <a:latin typeface="思源黑体 Heavy" panose="020B0A00000000000000" pitchFamily="34" charset="-122"/>
                <a:ea typeface="思源黑体 Heavy" panose="020B0A00000000000000" pitchFamily="34" charset="-122"/>
              </a:rPr>
              <a:t>。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8F97380D-5D66-F7BE-310B-92ACC66377DC}"/>
              </a:ext>
            </a:extLst>
          </p:cNvPr>
          <p:cNvGrpSpPr/>
          <p:nvPr/>
        </p:nvGrpSpPr>
        <p:grpSpPr>
          <a:xfrm>
            <a:off x="8158438" y="1874631"/>
            <a:ext cx="3706305" cy="4319526"/>
            <a:chOff x="8158438" y="1874631"/>
            <a:chExt cx="3706305" cy="4319526"/>
          </a:xfrm>
        </p:grpSpPr>
        <p:sp>
          <p:nvSpPr>
            <p:cNvPr id="18" name="文字3">
              <a:extLst>
                <a:ext uri="{FF2B5EF4-FFF2-40B4-BE49-F238E27FC236}">
                  <a16:creationId xmlns:a16="http://schemas.microsoft.com/office/drawing/2014/main" id="{3EB5D13D-7760-83AE-DBAB-884FB3D36C31}"/>
                </a:ext>
              </a:extLst>
            </p:cNvPr>
            <p:cNvSpPr txBox="1"/>
            <p:nvPr/>
          </p:nvSpPr>
          <p:spPr>
            <a:xfrm>
              <a:off x="8158438" y="5178494"/>
              <a:ext cx="367347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>
                  <a:solidFill>
                    <a:schemeClr val="accent3">
                      <a:lumMod val="75000"/>
                    </a:schemeClr>
                  </a:solidFill>
                  <a:ea typeface="思源黑体 Medium" panose="020B0600000000000000" pitchFamily="34" charset="-122"/>
                </a:rPr>
                <a:t>实际调研显示，由于无法精准匹配模型与硬件特性，现有智算中心平均资源利用率</a:t>
              </a:r>
              <a:r>
                <a:rPr lang="zh-CN" altLang="en-US" sz="1200" dirty="0">
                  <a:solidFill>
                    <a:srgbClr val="FFCD69"/>
                  </a:solidFill>
                  <a:ea typeface="思源黑体 Medium" panose="020B0600000000000000" pitchFamily="34" charset="-122"/>
                </a:rPr>
                <a:t>不足</a:t>
              </a:r>
              <a:r>
                <a:rPr lang="en-US" altLang="zh-CN" sz="1200" dirty="0">
                  <a:solidFill>
                    <a:srgbClr val="FFCD69"/>
                  </a:solidFill>
                  <a:ea typeface="思源黑体 Medium" panose="020B0600000000000000" pitchFamily="34" charset="-122"/>
                </a:rPr>
                <a:t>50%</a:t>
              </a:r>
              <a:r>
                <a:rPr lang="zh-CN" altLang="en-US" sz="1200" dirty="0">
                  <a:solidFill>
                    <a:schemeClr val="accent3">
                      <a:lumMod val="75000"/>
                    </a:schemeClr>
                  </a:solidFill>
                  <a:ea typeface="思源黑体 Medium" panose="020B0600000000000000" pitchFamily="34" charset="-122"/>
                </a:rPr>
                <a:t>，且因调度不科学，模型部署时间延长</a:t>
              </a:r>
              <a:r>
                <a:rPr lang="zh-CN" altLang="en-US" sz="1200" dirty="0">
                  <a:solidFill>
                    <a:srgbClr val="FFCD69"/>
                  </a:solidFill>
                  <a:ea typeface="思源黑体 Medium" panose="020B0600000000000000" pitchFamily="34" charset="-122"/>
                </a:rPr>
                <a:t>约</a:t>
              </a:r>
              <a:r>
                <a:rPr lang="en-US" altLang="zh-CN" sz="1200" dirty="0">
                  <a:solidFill>
                    <a:srgbClr val="FFCD69"/>
                  </a:solidFill>
                  <a:ea typeface="思源黑体 Medium" panose="020B0600000000000000" pitchFamily="34" charset="-122"/>
                </a:rPr>
                <a:t>30%-50%</a:t>
              </a:r>
              <a:r>
                <a:rPr lang="zh-CN" altLang="en-US" sz="1200" dirty="0">
                  <a:solidFill>
                    <a:schemeClr val="accent3">
                      <a:lumMod val="75000"/>
                    </a:schemeClr>
                  </a:solidFill>
                  <a:ea typeface="思源黑体 Medium" panose="020B0600000000000000" pitchFamily="34" charset="-122"/>
                </a:rPr>
                <a:t>。</a:t>
              </a:r>
              <a:endParaRPr lang="en-US" altLang="zh-CN" sz="1200" dirty="0">
                <a:solidFill>
                  <a:schemeClr val="accent3">
                    <a:lumMod val="75000"/>
                  </a:schemeClr>
                </a:solidFill>
                <a:ea typeface="思源黑体 Medium" panose="020B0600000000000000" pitchFamily="34" charset="-122"/>
              </a:endParaRPr>
            </a:p>
            <a:p>
              <a:r>
                <a:rPr lang="zh-CN" altLang="en-US" sz="1200" dirty="0">
                  <a:solidFill>
                    <a:schemeClr val="accent3">
                      <a:lumMod val="75000"/>
                    </a:schemeClr>
                  </a:solidFill>
                  <a:ea typeface="思源黑体 Medium" panose="020B0600000000000000" pitchFamily="34" charset="-122"/>
                </a:rPr>
                <a:t>（参考：中国信通院</a:t>
              </a:r>
              <a:r>
                <a:rPr lang="en-US" altLang="zh-CN" sz="1200" dirty="0">
                  <a:solidFill>
                    <a:schemeClr val="accent3">
                      <a:lumMod val="75000"/>
                    </a:schemeClr>
                  </a:solidFill>
                  <a:ea typeface="思源黑体 Medium" panose="020B0600000000000000" pitchFamily="34" charset="-122"/>
                </a:rPr>
                <a:t>《</a:t>
              </a:r>
              <a:r>
                <a:rPr lang="zh-CN" altLang="en-US" sz="1200" dirty="0">
                  <a:solidFill>
                    <a:schemeClr val="accent3">
                      <a:lumMod val="75000"/>
                    </a:schemeClr>
                  </a:solidFill>
                  <a:ea typeface="思源黑体 Medium" panose="020B0600000000000000" pitchFamily="34" charset="-122"/>
                </a:rPr>
                <a:t>智算中心发展白皮书</a:t>
              </a:r>
              <a:r>
                <a:rPr lang="en-US" altLang="zh-CN" sz="1200" dirty="0">
                  <a:solidFill>
                    <a:schemeClr val="accent3">
                      <a:lumMod val="75000"/>
                    </a:schemeClr>
                  </a:solidFill>
                  <a:ea typeface="思源黑体 Medium" panose="020B0600000000000000" pitchFamily="34" charset="-122"/>
                </a:rPr>
                <a:t>2023》</a:t>
              </a:r>
              <a:r>
                <a:rPr lang="zh-CN" altLang="en-US" sz="1200" dirty="0">
                  <a:solidFill>
                    <a:schemeClr val="accent3">
                      <a:lumMod val="75000"/>
                    </a:schemeClr>
                  </a:solidFill>
                  <a:ea typeface="思源黑体 Medium" panose="020B0600000000000000" pitchFamily="34" charset="-122"/>
                </a:rPr>
                <a:t>）。</a:t>
              </a:r>
            </a:p>
          </p:txBody>
        </p:sp>
        <p:pic>
          <p:nvPicPr>
            <p:cNvPr id="1030" name="图片3" descr="智算中心规划及建设指南（详细）-电子工程专辑">
              <a:extLst>
                <a:ext uri="{FF2B5EF4-FFF2-40B4-BE49-F238E27FC236}">
                  <a16:creationId xmlns:a16="http://schemas.microsoft.com/office/drawing/2014/main" id="{20F6AC88-16FF-766B-15BC-34721A8CB52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757" r="18873" b="11860"/>
            <a:stretch>
              <a:fillRect/>
            </a:stretch>
          </p:blipFill>
          <p:spPr bwMode="auto">
            <a:xfrm>
              <a:off x="8236919" y="1874631"/>
              <a:ext cx="3594994" cy="2364669"/>
            </a:xfrm>
            <a:prstGeom prst="rect">
              <a:avLst/>
            </a:prstGeom>
            <a:noFill/>
            <a:effectLst>
              <a:reflection stA="28000" endPos="20000" dist="50800" dir="5400000" sy="-100000" algn="bl" rotWithShape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智算中心">
              <a:extLst>
                <a:ext uri="{FF2B5EF4-FFF2-40B4-BE49-F238E27FC236}">
                  <a16:creationId xmlns:a16="http://schemas.microsoft.com/office/drawing/2014/main" id="{2528FA51-A8A6-F101-1A77-CD4852218558}"/>
                </a:ext>
              </a:extLst>
            </p:cNvPr>
            <p:cNvSpPr txBox="1"/>
            <p:nvPr/>
          </p:nvSpPr>
          <p:spPr>
            <a:xfrm>
              <a:off x="8204087" y="4466682"/>
              <a:ext cx="366065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>
                  <a:solidFill>
                    <a:schemeClr val="accent1">
                      <a:lumMod val="75000"/>
                    </a:schemeClr>
                  </a:solidFill>
                  <a:latin typeface="思源黑体 Heavy" panose="020B0A00000000000000" pitchFamily="34" charset="-122"/>
                  <a:ea typeface="思源黑体 Heavy" panose="020B0A00000000000000" pitchFamily="34" charset="-122"/>
                </a:rPr>
                <a:t>智算中心存在“供需错配”问题，导致严重资源浪费和算力损失</a:t>
              </a:r>
            </a:p>
          </p:txBody>
        </p: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CD8CC08D-A493-3AF7-633F-D03A2F62C5DA}"/>
              </a:ext>
            </a:extLst>
          </p:cNvPr>
          <p:cNvGrpSpPr/>
          <p:nvPr/>
        </p:nvGrpSpPr>
        <p:grpSpPr>
          <a:xfrm>
            <a:off x="383663" y="1874631"/>
            <a:ext cx="3571418" cy="4319526"/>
            <a:chOff x="383663" y="1874631"/>
            <a:chExt cx="3571418" cy="4319526"/>
          </a:xfrm>
        </p:grpSpPr>
        <p:pic>
          <p:nvPicPr>
            <p:cNvPr id="2" name="图片 1" descr="图表, 散点图, 气泡图&#10;&#10;描述已自动生成">
              <a:extLst>
                <a:ext uri="{FF2B5EF4-FFF2-40B4-BE49-F238E27FC236}">
                  <a16:creationId xmlns:a16="http://schemas.microsoft.com/office/drawing/2014/main" id="{79EDCDEB-BAC5-B594-C9E0-DD842EF39D7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3663" y="1874631"/>
              <a:ext cx="3571418" cy="2380945"/>
            </a:xfrm>
            <a:prstGeom prst="rect">
              <a:avLst/>
            </a:prstGeom>
            <a:effectLst>
              <a:reflection blurRad="25400" stA="33000" endPos="25000" dist="50800" dir="5400000" sy="-100000" algn="bl" rotWithShape="0"/>
            </a:effectLst>
          </p:spPr>
        </p:pic>
        <p:sp>
          <p:nvSpPr>
            <p:cNvPr id="15" name="2023~2025">
              <a:extLst>
                <a:ext uri="{FF2B5EF4-FFF2-40B4-BE49-F238E27FC236}">
                  <a16:creationId xmlns:a16="http://schemas.microsoft.com/office/drawing/2014/main" id="{FD131233-C690-5C8D-3CE2-559BD76127DF}"/>
                </a:ext>
              </a:extLst>
            </p:cNvPr>
            <p:cNvSpPr txBox="1"/>
            <p:nvPr/>
          </p:nvSpPr>
          <p:spPr>
            <a:xfrm>
              <a:off x="383663" y="5178494"/>
              <a:ext cx="3571418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solidFill>
                    <a:schemeClr val="accent3">
                      <a:lumMod val="75000"/>
                    </a:schemeClr>
                  </a:solidFill>
                  <a:ea typeface="思源黑体 Medium" panose="020B0600000000000000" pitchFamily="34" charset="-122"/>
                </a:rPr>
                <a:t>2023~2025</a:t>
              </a:r>
              <a:r>
                <a:rPr lang="zh-CN" altLang="en-US" sz="1200" dirty="0">
                  <a:solidFill>
                    <a:schemeClr val="accent3">
                      <a:lumMod val="75000"/>
                    </a:schemeClr>
                  </a:solidFill>
                  <a:ea typeface="思源黑体 Medium" panose="020B0600000000000000" pitchFamily="34" charset="-122"/>
                </a:rPr>
                <a:t>的开源大模型 </a:t>
              </a:r>
              <a:r>
                <a:rPr lang="en-US" altLang="zh-CN" sz="1200" dirty="0">
                  <a:solidFill>
                    <a:schemeClr val="accent3">
                      <a:lumMod val="75000"/>
                    </a:schemeClr>
                  </a:solidFill>
                  <a:ea typeface="思源黑体 Medium" panose="020B0600000000000000" pitchFamily="34" charset="-122"/>
                </a:rPr>
                <a:t>TOP10 </a:t>
              </a:r>
              <a:r>
                <a:rPr lang="zh-CN" altLang="en-US" sz="1200" dirty="0">
                  <a:solidFill>
                    <a:schemeClr val="accent3">
                      <a:lumMod val="75000"/>
                    </a:schemeClr>
                  </a:solidFill>
                  <a:ea typeface="思源黑体 Medium" panose="020B0600000000000000" pitchFamily="34" charset="-122"/>
                </a:rPr>
                <a:t>中，</a:t>
              </a:r>
              <a:r>
                <a:rPr lang="zh-CN" altLang="en-US" sz="1200" dirty="0">
                  <a:solidFill>
                    <a:srgbClr val="FFCD69"/>
                  </a:solidFill>
                  <a:ea typeface="思源黑体 Medium" panose="020B0600000000000000" pitchFamily="34" charset="-122"/>
                </a:rPr>
                <a:t>超过</a:t>
              </a:r>
              <a:r>
                <a:rPr lang="en-US" altLang="zh-CN" sz="1200" dirty="0">
                  <a:solidFill>
                    <a:srgbClr val="FFCD69"/>
                  </a:solidFill>
                  <a:ea typeface="思源黑体 Medium" panose="020B0600000000000000" pitchFamily="34" charset="-122"/>
                </a:rPr>
                <a:t>60%</a:t>
              </a:r>
              <a:r>
                <a:rPr lang="zh-CN" altLang="en-US" sz="1200" dirty="0">
                  <a:solidFill>
                    <a:schemeClr val="accent3">
                      <a:lumMod val="75000"/>
                    </a:schemeClr>
                  </a:solidFill>
                  <a:ea typeface="思源黑体 Medium" panose="020B0600000000000000" pitchFamily="34" charset="-122"/>
                </a:rPr>
                <a:t>采用非标准稠密架构推动算力需求呈现“计算密集型”、“内存带宽敏感型”、“通信瓶颈型”等</a:t>
              </a:r>
              <a:endParaRPr lang="en-US" altLang="zh-CN" sz="1200" dirty="0">
                <a:solidFill>
                  <a:schemeClr val="accent3">
                    <a:lumMod val="75000"/>
                  </a:schemeClr>
                </a:solidFill>
                <a:ea typeface="思源黑体 Medium" panose="020B0600000000000000" pitchFamily="34" charset="-122"/>
              </a:endParaRPr>
            </a:p>
            <a:p>
              <a:r>
                <a:rPr lang="zh-CN" altLang="en-US" sz="1200" dirty="0">
                  <a:solidFill>
                    <a:srgbClr val="FFCD69"/>
                  </a:solidFill>
                  <a:ea typeface="思源黑体 Medium" panose="020B0600000000000000" pitchFamily="34" charset="-122"/>
                </a:rPr>
                <a:t>多种特征并存</a:t>
              </a:r>
              <a:r>
                <a:rPr lang="zh-CN" altLang="en-US" sz="1200" dirty="0">
                  <a:solidFill>
                    <a:schemeClr val="accent3">
                      <a:lumMod val="75000"/>
                    </a:schemeClr>
                  </a:solidFill>
                  <a:ea typeface="思源黑体 Medium" panose="020B0600000000000000" pitchFamily="34" charset="-122"/>
                </a:rPr>
                <a:t>的局面。 （来源：</a:t>
              </a:r>
              <a:r>
                <a:rPr lang="en-US" altLang="zh-CN" sz="1200" dirty="0" err="1">
                  <a:solidFill>
                    <a:schemeClr val="accent3">
                      <a:lumMod val="75000"/>
                    </a:schemeClr>
                  </a:solidFill>
                  <a:ea typeface="思源黑体 Medium" panose="020B0600000000000000" pitchFamily="34" charset="-122"/>
                </a:rPr>
                <a:t>HuggingFace</a:t>
              </a:r>
              <a:r>
                <a:rPr lang="en-US" altLang="zh-CN" sz="1200" dirty="0">
                  <a:solidFill>
                    <a:schemeClr val="accent3">
                      <a:lumMod val="75000"/>
                    </a:schemeClr>
                  </a:solidFill>
                  <a:ea typeface="思源黑体 Medium" panose="020B0600000000000000" pitchFamily="34" charset="-122"/>
                </a:rPr>
                <a:t> &amp; </a:t>
              </a:r>
              <a:r>
                <a:rPr lang="en-US" altLang="zh-CN" sz="1200" dirty="0" err="1">
                  <a:solidFill>
                    <a:schemeClr val="accent3">
                      <a:lumMod val="75000"/>
                    </a:schemeClr>
                  </a:solidFill>
                  <a:ea typeface="思源黑体 Medium" panose="020B0600000000000000" pitchFamily="34" charset="-122"/>
                </a:rPr>
                <a:t>arXiv</a:t>
              </a:r>
              <a:r>
                <a:rPr lang="zh-CN" altLang="en-US" sz="1200" dirty="0">
                  <a:solidFill>
                    <a:schemeClr val="accent3">
                      <a:lumMod val="75000"/>
                    </a:schemeClr>
                  </a:solidFill>
                  <a:ea typeface="思源黑体 Medium" panose="020B0600000000000000" pitchFamily="34" charset="-122"/>
                </a:rPr>
                <a:t>趋势分析）</a:t>
              </a:r>
            </a:p>
          </p:txBody>
        </p:sp>
        <p:sp>
          <p:nvSpPr>
            <p:cNvPr id="10" name="大模型结构">
              <a:extLst>
                <a:ext uri="{FF2B5EF4-FFF2-40B4-BE49-F238E27FC236}">
                  <a16:creationId xmlns:a16="http://schemas.microsoft.com/office/drawing/2014/main" id="{D992EDF0-D2DC-6E1B-9B54-DD9553D4D4EE}"/>
                </a:ext>
              </a:extLst>
            </p:cNvPr>
            <p:cNvSpPr txBox="1"/>
            <p:nvPr/>
          </p:nvSpPr>
          <p:spPr>
            <a:xfrm>
              <a:off x="383663" y="4465285"/>
              <a:ext cx="357141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>
                  <a:solidFill>
                    <a:schemeClr val="accent1">
                      <a:lumMod val="75000"/>
                    </a:schemeClr>
                  </a:solidFill>
                  <a:latin typeface="思源黑体 Heavy" panose="020B0A00000000000000" pitchFamily="34" charset="-122"/>
                  <a:ea typeface="思源黑体 Heavy" panose="020B0A00000000000000" pitchFamily="34" charset="-122"/>
                </a:rPr>
                <a:t>大模型结构逐渐多样化，参数量呈指数级增长，正在变得“更大更复杂”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783259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528955" y="522605"/>
            <a:ext cx="7624445" cy="491490"/>
          </a:xfrm>
        </p:spPr>
        <p:txBody>
          <a:bodyPr/>
          <a:lstStyle/>
          <a:p>
            <a:r>
              <a:rPr lang="en-US" altLang="zh-CN"/>
              <a:t>1.2 </a:t>
            </a:r>
            <a:r>
              <a:rPr lang="zh-CN" altLang="en-US"/>
              <a:t>设计目标</a:t>
            </a: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4F793615-1E7C-C30D-443F-6E1CB11FFB85}"/>
              </a:ext>
            </a:extLst>
          </p:cNvPr>
          <p:cNvSpPr/>
          <p:nvPr/>
        </p:nvSpPr>
        <p:spPr>
          <a:xfrm>
            <a:off x="1207454" y="2452910"/>
            <a:ext cx="9537700" cy="2970240"/>
          </a:xfrm>
          <a:prstGeom prst="roundRect">
            <a:avLst>
              <a:gd name="adj" fmla="val 5179"/>
            </a:avLst>
          </a:prstGeom>
          <a:gradFill flip="none" rotWithShape="1">
            <a:gsLst>
              <a:gs pos="0">
                <a:srgbClr val="00256E">
                  <a:alpha val="5000"/>
                </a:srgbClr>
              </a:gs>
              <a:gs pos="95000">
                <a:srgbClr val="0A34BA">
                  <a:alpha val="5000"/>
                </a:srgbClr>
              </a:gs>
            </a:gsLst>
            <a:lin ang="2700000" scaled="1"/>
            <a:tileRect/>
          </a:gra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Heavy" panose="020B0A00000000000000" pitchFamily="34" charset="-122"/>
              <a:ea typeface="思源黑体 Heavy" panose="020B0A00000000000000" pitchFamily="34" charset="-122"/>
            </a:endParaRP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83779802-006A-A7E9-270E-4482947D64A7}"/>
              </a:ext>
            </a:extLst>
          </p:cNvPr>
          <p:cNvSpPr/>
          <p:nvPr/>
        </p:nvSpPr>
        <p:spPr>
          <a:xfrm>
            <a:off x="832804" y="2552136"/>
            <a:ext cx="10287000" cy="3203588"/>
          </a:xfrm>
          <a:prstGeom prst="roundRect">
            <a:avLst>
              <a:gd name="adj" fmla="val 4802"/>
            </a:avLst>
          </a:prstGeom>
          <a:gradFill flip="none" rotWithShape="1">
            <a:gsLst>
              <a:gs pos="0">
                <a:srgbClr val="00256E">
                  <a:alpha val="10000"/>
                </a:srgbClr>
              </a:gs>
              <a:gs pos="95000">
                <a:srgbClr val="0A34BA">
                  <a:alpha val="10000"/>
                </a:srgbClr>
              </a:gs>
            </a:gsLst>
            <a:lin ang="2700000" scaled="1"/>
            <a:tileRect/>
          </a:gra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Heavy" panose="020B0A00000000000000" pitchFamily="34" charset="-122"/>
              <a:ea typeface="思源黑体 Heavy" panose="020B0A00000000000000" pitchFamily="34" charset="-122"/>
            </a:endParaRP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CF43438B-AB68-6A0B-2D13-A037E0D5EA13}"/>
              </a:ext>
            </a:extLst>
          </p:cNvPr>
          <p:cNvSpPr/>
          <p:nvPr/>
        </p:nvSpPr>
        <p:spPr>
          <a:xfrm>
            <a:off x="528955" y="2668299"/>
            <a:ext cx="10801350" cy="3667096"/>
          </a:xfrm>
          <a:prstGeom prst="roundRect">
            <a:avLst>
              <a:gd name="adj" fmla="val 4195"/>
            </a:avLst>
          </a:prstGeom>
          <a:gradFill flip="none" rotWithShape="1">
            <a:gsLst>
              <a:gs pos="0">
                <a:srgbClr val="00256E"/>
              </a:gs>
              <a:gs pos="95000">
                <a:srgbClr val="0A34BA"/>
              </a:gs>
            </a:gsLst>
            <a:lin ang="2700000" scaled="1"/>
            <a:tileRect/>
          </a:gradFill>
          <a:ln w="19050" cap="flat" cmpd="sng" algn="ctr">
            <a:noFill/>
            <a:prstDash val="solid"/>
            <a:miter lim="800000"/>
          </a:ln>
          <a:effectLst>
            <a:reflection blurRad="38100" stA="9000" endPos="7000" dir="5400000" sy="-100000" algn="bl" rotWithShape="0"/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Heavy" panose="020B0A00000000000000" pitchFamily="34" charset="-122"/>
              <a:ea typeface="思源黑体 Heavy" panose="020B0A00000000000000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BCA73E6-DC2F-2BA8-414D-3B209B34A1B4}"/>
              </a:ext>
            </a:extLst>
          </p:cNvPr>
          <p:cNvSpPr txBox="1"/>
          <p:nvPr/>
        </p:nvSpPr>
        <p:spPr>
          <a:xfrm>
            <a:off x="713240" y="1349951"/>
            <a:ext cx="4844443" cy="1093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spc="100" dirty="0">
                <a:latin typeface="思源黑体 Heavy" panose="020B0A00000000000000" pitchFamily="34" charset="-122"/>
                <a:ea typeface="思源黑体 Heavy" panose="020B0A00000000000000" pitchFamily="34" charset="-122"/>
              </a:rPr>
              <a:t>设计一套精确的</a:t>
            </a:r>
            <a:r>
              <a:rPr lang="zh-CN" altLang="en-US" sz="3200" spc="100" dirty="0">
                <a:solidFill>
                  <a:srgbClr val="254FEB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评估工具</a:t>
            </a:r>
            <a:endParaRPr lang="en-US" altLang="zh-CN" sz="3200" spc="100" dirty="0">
              <a:solidFill>
                <a:srgbClr val="254FEB"/>
              </a:solidFill>
              <a:latin typeface="思源黑体 Heavy" panose="020B0A00000000000000" pitchFamily="34" charset="-122"/>
              <a:ea typeface="思源黑体 Heavy" panose="020B0A00000000000000" pitchFamily="34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spc="1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给定模型推荐异构硬件配置方案</a:t>
            </a:r>
            <a:endParaRPr lang="en-US" altLang="zh-CN" spc="100" dirty="0">
              <a:solidFill>
                <a:schemeClr val="tx1">
                  <a:lumMod val="50000"/>
                  <a:lumOff val="50000"/>
                </a:schemeClr>
              </a:solidFill>
              <a:latin typeface="思源黑体 Heavy" panose="020B0A00000000000000" pitchFamily="34" charset="-122"/>
              <a:ea typeface="思源黑体 Heavy" panose="020B0A00000000000000" pitchFamily="34" charset="-122"/>
            </a:endParaRP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EEB15E74-965F-D975-5C0D-EAADF34DFE1E}"/>
              </a:ext>
            </a:extLst>
          </p:cNvPr>
          <p:cNvGrpSpPr/>
          <p:nvPr/>
        </p:nvGrpSpPr>
        <p:grpSpPr>
          <a:xfrm>
            <a:off x="892393" y="2994564"/>
            <a:ext cx="1659429" cy="1191936"/>
            <a:chOff x="3308422" y="3018917"/>
            <a:chExt cx="1659429" cy="1191936"/>
          </a:xfrm>
        </p:grpSpPr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B5086A9F-7136-2098-C72C-F4CE766E0E6A}"/>
                </a:ext>
              </a:extLst>
            </p:cNvPr>
            <p:cNvSpPr txBox="1"/>
            <p:nvPr/>
          </p:nvSpPr>
          <p:spPr>
            <a:xfrm>
              <a:off x="3308422" y="3636397"/>
              <a:ext cx="1210588" cy="33855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CD69"/>
                  </a:solidFill>
                  <a:effectLst/>
                  <a:uLnTx/>
                  <a:uFillTx/>
                  <a:latin typeface="思源黑体 Heavy" panose="020B0A00000000000000" pitchFamily="34" charset="-122"/>
                  <a:ea typeface="思源黑体 Heavy" panose="020B0A00000000000000" pitchFamily="34" charset="-122"/>
                </a:rPr>
                <a:t>模型选择多</a:t>
              </a: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0A41CD6E-4B49-5A1B-7C57-0088CB792097}"/>
                </a:ext>
              </a:extLst>
            </p:cNvPr>
            <p:cNvSpPr txBox="1"/>
            <p:nvPr/>
          </p:nvSpPr>
          <p:spPr>
            <a:xfrm>
              <a:off x="3308422" y="3903076"/>
              <a:ext cx="1659429" cy="30777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400" b="1" kern="0" dirty="0">
                  <a:solidFill>
                    <a:schemeClr val="bg1">
                      <a:lumMod val="95000"/>
                    </a:schemeClr>
                  </a:solidFill>
                  <a:latin typeface="思源黑体 Heavy" panose="020B0A00000000000000" pitchFamily="34" charset="-122"/>
                  <a:ea typeface="思源黑体 Heavy" panose="020B0A00000000000000" pitchFamily="34" charset="-122"/>
                </a:rPr>
                <a:t>支持</a:t>
              </a:r>
              <a:r>
                <a:rPr lang="en-US" altLang="zh-CN" sz="1400" b="1" kern="0" dirty="0">
                  <a:solidFill>
                    <a:schemeClr val="bg1">
                      <a:lumMod val="95000"/>
                    </a:schemeClr>
                  </a:solidFill>
                  <a:latin typeface="思源黑体 Heavy" panose="020B0A00000000000000" pitchFamily="34" charset="-122"/>
                  <a:ea typeface="思源黑体 Heavy" panose="020B0A00000000000000" pitchFamily="34" charset="-122"/>
                </a:rPr>
                <a:t>38</a:t>
              </a:r>
              <a:r>
                <a:rPr lang="zh-CN" altLang="en-US" sz="1400" b="1" kern="0" dirty="0">
                  <a:solidFill>
                    <a:schemeClr val="bg1">
                      <a:lumMod val="95000"/>
                    </a:schemeClr>
                  </a:solidFill>
                  <a:latin typeface="思源黑体 Heavy" panose="020B0A00000000000000" pitchFamily="34" charset="-122"/>
                  <a:ea typeface="思源黑体 Heavy" panose="020B0A00000000000000" pitchFamily="34" charset="-122"/>
                </a:rPr>
                <a:t>款主流模型</a:t>
              </a:r>
              <a:endParaRPr kumimoji="0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思源黑体 Heavy" panose="020B0A00000000000000" pitchFamily="34" charset="-122"/>
                <a:ea typeface="思源黑体 Heavy" panose="020B0A00000000000000" pitchFamily="34" charset="-122"/>
              </a:endParaRPr>
            </a:p>
          </p:txBody>
        </p:sp>
        <p:sp>
          <p:nvSpPr>
            <p:cNvPr id="17" name="矩形: 圆角 16">
              <a:extLst>
                <a:ext uri="{FF2B5EF4-FFF2-40B4-BE49-F238E27FC236}">
                  <a16:creationId xmlns:a16="http://schemas.microsoft.com/office/drawing/2014/main" id="{EA41AC99-C1EC-F041-E040-3536FA2C12D5}"/>
                </a:ext>
              </a:extLst>
            </p:cNvPr>
            <p:cNvSpPr/>
            <p:nvPr/>
          </p:nvSpPr>
          <p:spPr>
            <a:xfrm>
              <a:off x="3404335" y="3018917"/>
              <a:ext cx="532228" cy="532228"/>
            </a:xfrm>
            <a:prstGeom prst="roundRect">
              <a:avLst/>
            </a:prstGeom>
            <a:solidFill>
              <a:srgbClr val="000000">
                <a:alpha val="20000"/>
              </a:srgbClr>
            </a:solidFill>
            <a:ln w="6350" cap="flat" cmpd="sng" algn="ctr">
              <a:solidFill>
                <a:srgbClr val="0A34BA"/>
              </a:solidFill>
              <a:prstDash val="solid"/>
              <a:miter lim="800000"/>
            </a:ln>
            <a:effectLst/>
          </p:spPr>
          <p:txBody>
            <a:bodyPr wrap="none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Heavy" panose="020B0A00000000000000" pitchFamily="34" charset="-122"/>
                <a:ea typeface="思源黑体 Heavy" panose="020B0A00000000000000" pitchFamily="34" charset="-122"/>
              </a:endParaRPr>
            </a:p>
          </p:txBody>
        </p:sp>
        <p:pic>
          <p:nvPicPr>
            <p:cNvPr id="18" name="图形 17">
              <a:extLst>
                <a:ext uri="{FF2B5EF4-FFF2-40B4-BE49-F238E27FC236}">
                  <a16:creationId xmlns:a16="http://schemas.microsoft.com/office/drawing/2014/main" id="{8CF4A51F-1B66-EE98-4E07-1CF961C3448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521157" y="3134149"/>
              <a:ext cx="304380" cy="304380"/>
            </a:xfrm>
            <a:prstGeom prst="rect">
              <a:avLst/>
            </a:prstGeom>
          </p:spPr>
        </p:pic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30A81AEF-F983-7A14-C1BA-EE55DE151B97}"/>
              </a:ext>
            </a:extLst>
          </p:cNvPr>
          <p:cNvGrpSpPr/>
          <p:nvPr/>
        </p:nvGrpSpPr>
        <p:grpSpPr>
          <a:xfrm>
            <a:off x="3126674" y="2994564"/>
            <a:ext cx="1620957" cy="1191936"/>
            <a:chOff x="1050727" y="3018917"/>
            <a:chExt cx="1620957" cy="1191936"/>
          </a:xfrm>
        </p:grpSpPr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DBD07BB7-6F50-15DF-2851-7CDE66E249F8}"/>
                </a:ext>
              </a:extLst>
            </p:cNvPr>
            <p:cNvSpPr txBox="1"/>
            <p:nvPr/>
          </p:nvSpPr>
          <p:spPr>
            <a:xfrm>
              <a:off x="1050727" y="3636397"/>
              <a:ext cx="1210588" cy="33855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CD69"/>
                  </a:solidFill>
                  <a:effectLst/>
                  <a:uLnTx/>
                  <a:uFillTx/>
                  <a:latin typeface="思源黑体 Heavy" panose="020B0A00000000000000" pitchFamily="34" charset="-122"/>
                  <a:ea typeface="思源黑体 Heavy" panose="020B0A00000000000000" pitchFamily="34" charset="-122"/>
                </a:rPr>
                <a:t>显存计算</a:t>
              </a:r>
              <a:r>
                <a:rPr lang="zh-CN" altLang="en-US" sz="1600" b="0" kern="0" dirty="0">
                  <a:solidFill>
                    <a:srgbClr val="FFCD69"/>
                  </a:solidFill>
                  <a:latin typeface="思源黑体 Heavy" panose="020B0A00000000000000" pitchFamily="34" charset="-122"/>
                  <a:ea typeface="思源黑体 Heavy" panose="020B0A00000000000000" pitchFamily="34" charset="-122"/>
                </a:rPr>
                <a:t>细</a:t>
              </a:r>
              <a:endParaRPr kumimoji="0" lang="zh-CN" altLang="en-US" sz="1600" i="0" u="none" strike="noStrike" kern="0" cap="none" spc="0" normalizeH="0" baseline="0" noProof="0" dirty="0">
                <a:ln>
                  <a:noFill/>
                </a:ln>
                <a:solidFill>
                  <a:srgbClr val="FFCD69"/>
                </a:solidFill>
                <a:effectLst/>
                <a:uLnTx/>
                <a:uFillTx/>
                <a:latin typeface="思源黑体 Heavy" panose="020B0A00000000000000" pitchFamily="34" charset="-122"/>
                <a:ea typeface="思源黑体 Heavy" panose="020B0A00000000000000" pitchFamily="34" charset="-122"/>
              </a:endParaRP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6CF1F97F-3358-6065-0ECC-E7CAF0E78FCF}"/>
                </a:ext>
              </a:extLst>
            </p:cNvPr>
            <p:cNvSpPr txBox="1"/>
            <p:nvPr/>
          </p:nvSpPr>
          <p:spPr>
            <a:xfrm>
              <a:off x="1050727" y="3903076"/>
              <a:ext cx="1620957" cy="30777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>
                      <a:lumMod val="95000"/>
                    </a:schemeClr>
                  </a:solidFill>
                  <a:effectLst/>
                  <a:uLnTx/>
                  <a:uFillTx/>
                  <a:latin typeface="思源黑体 Heavy" panose="020B0A00000000000000" pitchFamily="34" charset="-122"/>
                  <a:ea typeface="思源黑体 Heavy" panose="020B0A00000000000000" pitchFamily="34" charset="-122"/>
                </a:rPr>
                <a:t>经过实测对比修正</a:t>
              </a:r>
            </a:p>
          </p:txBody>
        </p:sp>
        <p:sp>
          <p:nvSpPr>
            <p:cNvPr id="22" name="矩形: 圆角 21">
              <a:extLst>
                <a:ext uri="{FF2B5EF4-FFF2-40B4-BE49-F238E27FC236}">
                  <a16:creationId xmlns:a16="http://schemas.microsoft.com/office/drawing/2014/main" id="{13CA2BC6-5D5E-BD73-0175-F576F8E7198F}"/>
                </a:ext>
              </a:extLst>
            </p:cNvPr>
            <p:cNvSpPr/>
            <p:nvPr/>
          </p:nvSpPr>
          <p:spPr>
            <a:xfrm>
              <a:off x="1138918" y="3018917"/>
              <a:ext cx="532228" cy="532228"/>
            </a:xfrm>
            <a:prstGeom prst="roundRect">
              <a:avLst/>
            </a:prstGeom>
            <a:solidFill>
              <a:srgbClr val="000000">
                <a:alpha val="20000"/>
              </a:srgbClr>
            </a:solidFill>
            <a:ln w="6350" cap="flat" cmpd="sng" algn="ctr">
              <a:solidFill>
                <a:srgbClr val="0A34BA"/>
              </a:solidFill>
              <a:prstDash val="solid"/>
              <a:miter lim="800000"/>
            </a:ln>
            <a:effectLst/>
          </p:spPr>
          <p:txBody>
            <a:bodyPr wrap="none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Heavy" panose="020B0A00000000000000" pitchFamily="34" charset="-122"/>
                <a:ea typeface="思源黑体 Heavy" panose="020B0A00000000000000" pitchFamily="34" charset="-122"/>
              </a:endParaRPr>
            </a:p>
          </p:txBody>
        </p:sp>
        <p:pic>
          <p:nvPicPr>
            <p:cNvPr id="23" name="图形 22">
              <a:extLst>
                <a:ext uri="{FF2B5EF4-FFF2-40B4-BE49-F238E27FC236}">
                  <a16:creationId xmlns:a16="http://schemas.microsoft.com/office/drawing/2014/main" id="{29176E92-F276-8BF0-BCF9-380C4B1F5F8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52842" y="3132841"/>
              <a:ext cx="304380" cy="304380"/>
            </a:xfrm>
            <a:prstGeom prst="rect">
              <a:avLst/>
            </a:prstGeom>
          </p:spPr>
        </p:pic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70E59E44-9800-4C44-C0C8-FD7CA25A7B58}"/>
              </a:ext>
            </a:extLst>
          </p:cNvPr>
          <p:cNvGrpSpPr/>
          <p:nvPr/>
        </p:nvGrpSpPr>
        <p:grpSpPr>
          <a:xfrm>
            <a:off x="868980" y="4543502"/>
            <a:ext cx="1620957" cy="1172021"/>
            <a:chOff x="1050727" y="4506562"/>
            <a:chExt cx="1620957" cy="1172021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1BD71DC7-E5F4-C12E-13AA-1460FBA93EA8}"/>
                </a:ext>
              </a:extLst>
            </p:cNvPr>
            <p:cNvSpPr txBox="1"/>
            <p:nvPr/>
          </p:nvSpPr>
          <p:spPr>
            <a:xfrm>
              <a:off x="1050727" y="5098376"/>
              <a:ext cx="1210588" cy="33855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600" kern="0" dirty="0">
                  <a:solidFill>
                    <a:srgbClr val="FFCD69"/>
                  </a:solidFill>
                  <a:latin typeface="思源黑体 Heavy" panose="020B0A00000000000000" pitchFamily="34" charset="-122"/>
                  <a:ea typeface="思源黑体 Heavy" panose="020B0A00000000000000" pitchFamily="34" charset="-122"/>
                </a:rPr>
                <a:t>部署效果真</a:t>
              </a:r>
              <a:endPara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CD69"/>
                </a:solidFill>
                <a:effectLst/>
                <a:uLnTx/>
                <a:uFillTx/>
                <a:latin typeface="思源黑体 Heavy" panose="020B0A00000000000000" pitchFamily="34" charset="-122"/>
                <a:ea typeface="思源黑体 Heavy" panose="020B0A00000000000000" pitchFamily="34" charset="-122"/>
              </a:endParaRPr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AC533905-AD41-AEDD-E9EF-09A5062759ED}"/>
                </a:ext>
              </a:extLst>
            </p:cNvPr>
            <p:cNvSpPr txBox="1"/>
            <p:nvPr/>
          </p:nvSpPr>
          <p:spPr>
            <a:xfrm>
              <a:off x="1050727" y="5370806"/>
              <a:ext cx="1620957" cy="30777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1" i="0" u="none" strike="noStrike" kern="0" cap="none" spc="0" normalizeH="0" baseline="0" noProof="0">
                  <a:ln>
                    <a:noFill/>
                  </a:ln>
                  <a:solidFill>
                    <a:schemeClr val="bg1">
                      <a:lumMod val="95000"/>
                    </a:schemeClr>
                  </a:solidFill>
                  <a:effectLst/>
                  <a:uLnTx/>
                  <a:uFillTx/>
                  <a:latin typeface="思源黑体 Heavy" panose="020B0A00000000000000" pitchFamily="34" charset="-122"/>
                  <a:ea typeface="思源黑体 Heavy" panose="020B0A00000000000000" pitchFamily="34" charset="-122"/>
                </a:rPr>
                <a:t>模拟推理输出速度</a:t>
              </a:r>
              <a:endParaRPr kumimoji="0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思源黑体 Heavy" panose="020B0A00000000000000" pitchFamily="34" charset="-122"/>
                <a:ea typeface="思源黑体 Heavy" panose="020B0A00000000000000" pitchFamily="34" charset="-122"/>
              </a:endParaRPr>
            </a:p>
          </p:txBody>
        </p:sp>
        <p:sp>
          <p:nvSpPr>
            <p:cNvPr id="27" name="矩形: 圆角 26">
              <a:extLst>
                <a:ext uri="{FF2B5EF4-FFF2-40B4-BE49-F238E27FC236}">
                  <a16:creationId xmlns:a16="http://schemas.microsoft.com/office/drawing/2014/main" id="{D2DCA15F-AF7F-F93C-C74A-FBBEFAE57B97}"/>
                </a:ext>
              </a:extLst>
            </p:cNvPr>
            <p:cNvSpPr/>
            <p:nvPr/>
          </p:nvSpPr>
          <p:spPr>
            <a:xfrm>
              <a:off x="1138918" y="4506562"/>
              <a:ext cx="532228" cy="532228"/>
            </a:xfrm>
            <a:prstGeom prst="roundRect">
              <a:avLst/>
            </a:prstGeom>
            <a:solidFill>
              <a:srgbClr val="000000">
                <a:alpha val="20000"/>
              </a:srgbClr>
            </a:solidFill>
            <a:ln w="6350" cap="flat" cmpd="sng" algn="ctr">
              <a:solidFill>
                <a:srgbClr val="0A34BA"/>
              </a:solidFill>
              <a:prstDash val="solid"/>
              <a:miter lim="800000"/>
            </a:ln>
            <a:effectLst/>
          </p:spPr>
          <p:txBody>
            <a:bodyPr wrap="none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Heavy" panose="020B0A00000000000000" pitchFamily="34" charset="-122"/>
                <a:ea typeface="思源黑体 Heavy" panose="020B0A00000000000000" pitchFamily="34" charset="-122"/>
              </a:endParaRPr>
            </a:p>
          </p:txBody>
        </p:sp>
        <p:pic>
          <p:nvPicPr>
            <p:cNvPr id="28" name="图形 27">
              <a:extLst>
                <a:ext uri="{FF2B5EF4-FFF2-40B4-BE49-F238E27FC236}">
                  <a16:creationId xmlns:a16="http://schemas.microsoft.com/office/drawing/2014/main" id="{2DD9328F-A7CF-4465-D58D-AD4AA33C6BD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252842" y="4620486"/>
              <a:ext cx="304380" cy="304380"/>
            </a:xfrm>
            <a:prstGeom prst="rect">
              <a:avLst/>
            </a:prstGeom>
          </p:spPr>
        </p:pic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586DE059-3AA7-47FF-4FCF-4546AE4A089D}"/>
              </a:ext>
            </a:extLst>
          </p:cNvPr>
          <p:cNvGrpSpPr/>
          <p:nvPr/>
        </p:nvGrpSpPr>
        <p:grpSpPr>
          <a:xfrm>
            <a:off x="3126675" y="4543502"/>
            <a:ext cx="1659429" cy="1160519"/>
            <a:chOff x="3308422" y="4506562"/>
            <a:chExt cx="1659429" cy="1160519"/>
          </a:xfrm>
        </p:grpSpPr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6AAF0343-89D0-21A9-0932-671050667A84}"/>
                </a:ext>
              </a:extLst>
            </p:cNvPr>
            <p:cNvSpPr txBox="1"/>
            <p:nvPr/>
          </p:nvSpPr>
          <p:spPr>
            <a:xfrm>
              <a:off x="3308422" y="5098376"/>
              <a:ext cx="1210588" cy="33855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CD69"/>
                  </a:solidFill>
                  <a:effectLst/>
                  <a:uLnTx/>
                  <a:uFillTx/>
                  <a:latin typeface="思源黑体 Heavy" panose="020B0A00000000000000" pitchFamily="34" charset="-122"/>
                  <a:ea typeface="思源黑体 Heavy" panose="020B0A00000000000000" pitchFamily="34" charset="-122"/>
                </a:rPr>
                <a:t>推荐硬件准</a:t>
              </a:r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A82A8541-7BA9-0894-2BD5-157F2D8B3094}"/>
                </a:ext>
              </a:extLst>
            </p:cNvPr>
            <p:cNvSpPr txBox="1"/>
            <p:nvPr/>
          </p:nvSpPr>
          <p:spPr>
            <a:xfrm>
              <a:off x="3308422" y="5359304"/>
              <a:ext cx="1659429" cy="30777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>
                      <a:lumMod val="95000"/>
                    </a:schemeClr>
                  </a:solidFill>
                  <a:effectLst/>
                  <a:uLnTx/>
                  <a:uFillTx/>
                  <a:latin typeface="思源黑体 Heavy" panose="020B0A00000000000000" pitchFamily="34" charset="-122"/>
                  <a:ea typeface="思源黑体 Heavy" panose="020B0A00000000000000" pitchFamily="34" charset="-122"/>
                </a:rPr>
                <a:t>支持</a:t>
              </a:r>
              <a:r>
                <a:rPr kumimoji="0" lang="en-US" altLang="zh-CN" sz="1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>
                      <a:lumMod val="95000"/>
                    </a:schemeClr>
                  </a:solidFill>
                  <a:effectLst/>
                  <a:uLnTx/>
                  <a:uFillTx/>
                  <a:latin typeface="思源黑体 Heavy" panose="020B0A00000000000000" pitchFamily="34" charset="-122"/>
                  <a:ea typeface="思源黑体 Heavy" panose="020B0A00000000000000" pitchFamily="34" charset="-122"/>
                </a:rPr>
                <a:t>24</a:t>
              </a:r>
              <a:r>
                <a:rPr kumimoji="0" lang="zh-CN" alt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>
                      <a:lumMod val="95000"/>
                    </a:schemeClr>
                  </a:solidFill>
                  <a:effectLst/>
                  <a:uLnTx/>
                  <a:uFillTx/>
                  <a:latin typeface="思源黑体 Heavy" panose="020B0A00000000000000" pitchFamily="34" charset="-122"/>
                  <a:ea typeface="思源黑体 Heavy" panose="020B0A00000000000000" pitchFamily="34" charset="-122"/>
                </a:rPr>
                <a:t>种异构硬件</a:t>
              </a:r>
            </a:p>
          </p:txBody>
        </p:sp>
        <p:sp>
          <p:nvSpPr>
            <p:cNvPr id="32" name="矩形: 圆角 31">
              <a:extLst>
                <a:ext uri="{FF2B5EF4-FFF2-40B4-BE49-F238E27FC236}">
                  <a16:creationId xmlns:a16="http://schemas.microsoft.com/office/drawing/2014/main" id="{E3AC7BBA-E45D-F696-7ABD-CED282F584AC}"/>
                </a:ext>
              </a:extLst>
            </p:cNvPr>
            <p:cNvSpPr/>
            <p:nvPr/>
          </p:nvSpPr>
          <p:spPr>
            <a:xfrm>
              <a:off x="3404335" y="4506562"/>
              <a:ext cx="532228" cy="532228"/>
            </a:xfrm>
            <a:prstGeom prst="roundRect">
              <a:avLst/>
            </a:prstGeom>
            <a:solidFill>
              <a:srgbClr val="000000">
                <a:alpha val="20000"/>
              </a:srgbClr>
            </a:solidFill>
            <a:ln w="6350" cap="flat" cmpd="sng" algn="ctr">
              <a:solidFill>
                <a:srgbClr val="0A34BA"/>
              </a:solidFill>
              <a:prstDash val="solid"/>
              <a:miter lim="800000"/>
            </a:ln>
            <a:effectLst/>
          </p:spPr>
          <p:txBody>
            <a:bodyPr wrap="none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Heavy" panose="020B0A00000000000000" pitchFamily="34" charset="-122"/>
                <a:ea typeface="思源黑体 Heavy" panose="020B0A00000000000000" pitchFamily="34" charset="-122"/>
              </a:endParaRPr>
            </a:p>
          </p:txBody>
        </p:sp>
        <p:pic>
          <p:nvPicPr>
            <p:cNvPr id="33" name="图形 32">
              <a:extLst>
                <a:ext uri="{FF2B5EF4-FFF2-40B4-BE49-F238E27FC236}">
                  <a16:creationId xmlns:a16="http://schemas.microsoft.com/office/drawing/2014/main" id="{57AC6DE6-A37C-79BE-0027-EAE3F43C82A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518259" y="4620486"/>
              <a:ext cx="304380" cy="304380"/>
            </a:xfrm>
            <a:prstGeom prst="rect">
              <a:avLst/>
            </a:prstGeom>
          </p:spPr>
        </p:pic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F1FD5175-930E-A5AB-BE2C-DB8F72BC5CC9}"/>
              </a:ext>
            </a:extLst>
          </p:cNvPr>
          <p:cNvGrpSpPr/>
          <p:nvPr/>
        </p:nvGrpSpPr>
        <p:grpSpPr>
          <a:xfrm>
            <a:off x="4528349" y="2142852"/>
            <a:ext cx="7228193" cy="4067408"/>
            <a:chOff x="-10364406" y="1594211"/>
            <a:chExt cx="9618642" cy="4876800"/>
          </a:xfrm>
        </p:grpSpPr>
        <p:pic>
          <p:nvPicPr>
            <p:cNvPr id="9" name="Picture 4">
              <a:extLst>
                <a:ext uri="{FF2B5EF4-FFF2-40B4-BE49-F238E27FC236}">
                  <a16:creationId xmlns:a16="http://schemas.microsoft.com/office/drawing/2014/main" id="{A53F7BBB-21C4-F9AC-6663-A70483DC0D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rcRect b="4180"/>
            <a:stretch>
              <a:fillRect/>
            </a:stretch>
          </p:blipFill>
          <p:spPr>
            <a:xfrm>
              <a:off x="-9250184" y="1677348"/>
              <a:ext cx="7390197" cy="4152635"/>
            </a:xfrm>
            <a:prstGeom prst="roundRect">
              <a:avLst>
                <a:gd name="adj" fmla="val 0"/>
              </a:avLst>
            </a:prstGeom>
            <a:ln>
              <a:noFill/>
              <a:prstDash val="solid"/>
            </a:ln>
          </p:spPr>
        </p:pic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1069F5FD-EE53-F871-2D96-797660EA5FC6}"/>
                </a:ext>
              </a:extLst>
            </p:cNvPr>
            <p:cNvGrpSpPr/>
            <p:nvPr/>
          </p:nvGrpSpPr>
          <p:grpSpPr>
            <a:xfrm>
              <a:off x="-10364406" y="1594211"/>
              <a:ext cx="9618642" cy="4876800"/>
              <a:chOff x="1298586" y="1007269"/>
              <a:chExt cx="9618642" cy="4876800"/>
            </a:xfrm>
          </p:grpSpPr>
          <p:pic>
            <p:nvPicPr>
              <p:cNvPr id="8" name="图片 7" descr="屏幕上有个电视&#10;&#10;描述已自动生成">
                <a:extLst>
                  <a:ext uri="{FF2B5EF4-FFF2-40B4-BE49-F238E27FC236}">
                    <a16:creationId xmlns:a16="http://schemas.microsoft.com/office/drawing/2014/main" id="{7B1292AB-B9D1-E7FA-F673-68C39F96D0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98586" y="1007269"/>
                <a:ext cx="9618642" cy="4876800"/>
              </a:xfrm>
              <a:prstGeom prst="rect">
                <a:avLst/>
              </a:prstGeom>
            </p:spPr>
          </p:pic>
          <p:pic>
            <p:nvPicPr>
              <p:cNvPr id="10" name="图片 9">
                <a:extLst>
                  <a:ext uri="{FF2B5EF4-FFF2-40B4-BE49-F238E27FC236}">
                    <a16:creationId xmlns:a16="http://schemas.microsoft.com/office/drawing/2014/main" id="{8F8A5084-15C5-5A1F-EBBB-760087FB48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318467" y="5326179"/>
                <a:ext cx="1117057" cy="210045"/>
              </a:xfrm>
              <a:prstGeom prst="rect">
                <a:avLst/>
              </a:prstGeom>
            </p:spPr>
          </p:pic>
          <p:pic>
            <p:nvPicPr>
              <p:cNvPr id="12" name="图片 11" descr="电脑合成图&#10;&#10;低可信度描述已自动生成">
                <a:extLst>
                  <a:ext uri="{FF2B5EF4-FFF2-40B4-BE49-F238E27FC236}">
                    <a16:creationId xmlns:a16="http://schemas.microsoft.com/office/drawing/2014/main" id="{3B5EA9E9-6E7D-7755-0664-7301471836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839"/>
              <a:stretch/>
            </p:blipFill>
            <p:spPr>
              <a:xfrm>
                <a:off x="5778646" y="5326178"/>
                <a:ext cx="634708" cy="210045"/>
              </a:xfrm>
              <a:prstGeom prst="rect">
                <a:avLst/>
              </a:prstGeom>
            </p:spPr>
          </p:pic>
        </p:grpSp>
      </p:grp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01EA6135-D79F-44BF-D223-EEACDD066E08}"/>
              </a:ext>
            </a:extLst>
          </p:cNvPr>
          <p:cNvGrpSpPr/>
          <p:nvPr/>
        </p:nvGrpSpPr>
        <p:grpSpPr>
          <a:xfrm>
            <a:off x="9658051" y="1812206"/>
            <a:ext cx="2098491" cy="4067408"/>
            <a:chOff x="-8699597" y="-843978"/>
            <a:chExt cx="2098491" cy="4067408"/>
          </a:xfrm>
        </p:grpSpPr>
        <p:pic>
          <p:nvPicPr>
            <p:cNvPr id="11" name="Picture 7">
              <a:extLst>
                <a:ext uri="{FF2B5EF4-FFF2-40B4-BE49-F238E27FC236}">
                  <a16:creationId xmlns:a16="http://schemas.microsoft.com/office/drawing/2014/main" id="{56A2E1B3-B218-290D-9A44-153BF9B2F8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rcRect t="9314" b="2485"/>
            <a:stretch>
              <a:fillRect/>
            </a:stretch>
          </p:blipFill>
          <p:spPr>
            <a:xfrm>
              <a:off x="-8586649" y="-708045"/>
              <a:ext cx="1872593" cy="3848338"/>
            </a:xfrm>
            <a:prstGeom prst="roundRect">
              <a:avLst>
                <a:gd name="adj" fmla="val 8868"/>
              </a:avLst>
            </a:prstGeom>
            <a:ln>
              <a:noFill/>
              <a:prstDash val="solid"/>
            </a:ln>
          </p:spPr>
        </p:pic>
        <p:pic>
          <p:nvPicPr>
            <p:cNvPr id="37" name="图片 36">
              <a:extLst>
                <a:ext uri="{FF2B5EF4-FFF2-40B4-BE49-F238E27FC236}">
                  <a16:creationId xmlns:a16="http://schemas.microsoft.com/office/drawing/2014/main" id="{B9F89AD8-72D7-228D-1F40-FE42D93D66CE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-8451597" y="1140214"/>
              <a:ext cx="1602487" cy="1602487"/>
            </a:xfrm>
            <a:prstGeom prst="rect">
              <a:avLst/>
            </a:prstGeom>
          </p:spPr>
        </p:pic>
        <p:pic>
          <p:nvPicPr>
            <p:cNvPr id="35" name="图片 34">
              <a:extLst>
                <a:ext uri="{FF2B5EF4-FFF2-40B4-BE49-F238E27FC236}">
                  <a16:creationId xmlns:a16="http://schemas.microsoft.com/office/drawing/2014/main" id="{B17BE2DB-E3FC-DF6E-ED22-74019A18342D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61" r="12351" b="7971"/>
            <a:stretch>
              <a:fillRect/>
            </a:stretch>
          </p:blipFill>
          <p:spPr>
            <a:xfrm>
              <a:off x="-8699597" y="-843978"/>
              <a:ext cx="2098491" cy="4067408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accel="5000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from x="0" y="0"/>
                                      <p:to x="85000" y="85000"/>
                                    </p:animScale>
                                    <p:animScale>
                                      <p:cBhvr>
                                        <p:cTn id="8" dur="6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from x="85000" y="85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23" presetClass="entr" presetSubtype="16" accel="5000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1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from x="0" y="0"/>
                                      <p:to x="85000" y="85000"/>
                                    </p:animScale>
                                    <p:animScale>
                                      <p:cBhvr>
                                        <p:cTn id="12" dur="6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from x="85000" y="85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23" presetClass="entr" presetSubtype="16" accel="50000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5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from x="0" y="0"/>
                                      <p:to x="85000" y="85000"/>
                                    </p:animScale>
                                    <p:animScale>
                                      <p:cBhvr>
                                        <p:cTn id="16" dur="6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from x="85000" y="85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0" presetClass="entr" presetSubtype="0" decel="100000" fill="hold" nodeType="withEffect">
                                  <p:stCondLst>
                                    <p:cond delay="750"/>
                                  </p:stCondLst>
                                  <p:iterate type="lt">
                                    <p:tmPct val="1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to="" calcmode="lin" valueType="num">
                                      <p:cBhvr>
                                        <p:cTn id="2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0" presetClass="entr" presetSubtype="0" decel="100000" fill="hold" nodeType="withEffect">
                                  <p:stCondLst>
                                    <p:cond delay="850"/>
                                  </p:stCondLst>
                                  <p:iterate type="lt">
                                    <p:tmPct val="1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to="" calcmode="lin" valueType="num"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0" presetClass="entr" presetSubtype="0" decel="100000" fill="hold" nodeType="withEffect">
                                  <p:stCondLst>
                                    <p:cond delay="1050"/>
                                  </p:stCondLst>
                                  <p:iterate type="lt">
                                    <p:tmPct val="1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to="" calcmode="lin" valueType="num">
                                      <p:cBhvr>
                                        <p:cTn id="2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0" presetClass="entr" presetSubtype="0" decel="100000" fill="hold" nodeType="withEffect">
                                  <p:stCondLst>
                                    <p:cond delay="1150"/>
                                  </p:stCondLst>
                                  <p:iterate type="lt">
                                    <p:tmPct val="1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to="" calcmode="lin" valueType="num">
                                      <p:cBhvr>
                                        <p:cTn id="3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>
            <a:extLst>
              <a:ext uri="{FF2B5EF4-FFF2-40B4-BE49-F238E27FC236}">
                <a16:creationId xmlns:a16="http://schemas.microsoft.com/office/drawing/2014/main" id="{ECB6E29D-2204-A80C-0FE5-4C1468F0FB17}"/>
              </a:ext>
            </a:extLst>
          </p:cNvPr>
          <p:cNvGrpSpPr/>
          <p:nvPr/>
        </p:nvGrpSpPr>
        <p:grpSpPr>
          <a:xfrm>
            <a:off x="1967508" y="1223908"/>
            <a:ext cx="8292813" cy="4349578"/>
            <a:chOff x="-8543073" y="2817969"/>
            <a:chExt cx="9618642" cy="4876800"/>
          </a:xfrm>
        </p:grpSpPr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A8EBF797-2D81-C3E6-56CC-7D2C19160E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-48000"/>
                      </a14:imgEffect>
                      <a14:imgEffect>
                        <a14:brightnessContrast bright="-18000"/>
                      </a14:imgEffect>
                    </a14:imgLayer>
                  </a14:imgProps>
                </a:ext>
              </a:extLst>
            </a:blip>
            <a:srcRect b="8028"/>
            <a:stretch>
              <a:fillRect/>
            </a:stretch>
          </p:blipFill>
          <p:spPr>
            <a:xfrm>
              <a:off x="-7493468" y="2891290"/>
              <a:ext cx="7429773" cy="4413512"/>
            </a:xfrm>
            <a:prstGeom prst="rect">
              <a:avLst/>
            </a:prstGeom>
          </p:spPr>
        </p:pic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3A42B647-DC1A-F0A2-A289-9E0A9DBA20A7}"/>
                </a:ext>
              </a:extLst>
            </p:cNvPr>
            <p:cNvGrpSpPr/>
            <p:nvPr/>
          </p:nvGrpSpPr>
          <p:grpSpPr>
            <a:xfrm>
              <a:off x="-8543073" y="2817969"/>
              <a:ext cx="9618642" cy="4876800"/>
              <a:chOff x="1298586" y="1007269"/>
              <a:chExt cx="9618642" cy="4876800"/>
            </a:xfrm>
          </p:grpSpPr>
          <p:pic>
            <p:nvPicPr>
              <p:cNvPr id="10" name="图片 9" descr="屏幕上有个电视&#10;&#10;描述已自动生成">
                <a:extLst>
                  <a:ext uri="{FF2B5EF4-FFF2-40B4-BE49-F238E27FC236}">
                    <a16:creationId xmlns:a16="http://schemas.microsoft.com/office/drawing/2014/main" id="{0A1419D8-6512-B274-9051-44520B539B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98586" y="1007269"/>
                <a:ext cx="9618642" cy="4876800"/>
              </a:xfrm>
              <a:prstGeom prst="rect">
                <a:avLst/>
              </a:prstGeom>
            </p:spPr>
          </p:pic>
          <p:pic>
            <p:nvPicPr>
              <p:cNvPr id="11" name="图片 10">
                <a:extLst>
                  <a:ext uri="{FF2B5EF4-FFF2-40B4-BE49-F238E27FC236}">
                    <a16:creationId xmlns:a16="http://schemas.microsoft.com/office/drawing/2014/main" id="{46C600E9-A2B3-6789-581F-6465D708CA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18467" y="5326179"/>
                <a:ext cx="1117057" cy="210045"/>
              </a:xfrm>
              <a:prstGeom prst="rect">
                <a:avLst/>
              </a:prstGeom>
            </p:spPr>
          </p:pic>
          <p:pic>
            <p:nvPicPr>
              <p:cNvPr id="12" name="图片 11" descr="电脑合成图&#10;&#10;低可信度描述已自动生成">
                <a:extLst>
                  <a:ext uri="{FF2B5EF4-FFF2-40B4-BE49-F238E27FC236}">
                    <a16:creationId xmlns:a16="http://schemas.microsoft.com/office/drawing/2014/main" id="{9735208B-9FA8-2043-74D1-368917E268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839"/>
              <a:stretch/>
            </p:blipFill>
            <p:spPr>
              <a:xfrm>
                <a:off x="5778646" y="5326178"/>
                <a:ext cx="634708" cy="210045"/>
              </a:xfrm>
              <a:prstGeom prst="rect">
                <a:avLst/>
              </a:prstGeom>
            </p:spPr>
          </p:pic>
        </p:grpSp>
      </p:grp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E9C336D5-C5E5-6B58-6BBE-7EFA18C41DC6}"/>
              </a:ext>
            </a:extLst>
          </p:cNvPr>
          <p:cNvGrpSpPr/>
          <p:nvPr/>
        </p:nvGrpSpPr>
        <p:grpSpPr>
          <a:xfrm>
            <a:off x="210165" y="2895600"/>
            <a:ext cx="5795134" cy="3090138"/>
            <a:chOff x="11068211" y="4908871"/>
            <a:chExt cx="9618642" cy="4876800"/>
          </a:xfrm>
        </p:grpSpPr>
        <p:pic>
          <p:nvPicPr>
            <p:cNvPr id="24" name="图片 23">
              <a:extLst>
                <a:ext uri="{FF2B5EF4-FFF2-40B4-BE49-F238E27FC236}">
                  <a16:creationId xmlns:a16="http://schemas.microsoft.com/office/drawing/2014/main" id="{C50361DB-D089-6D3B-C590-2E37F1EF430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harpenSoften amount="-48000"/>
                      </a14:imgEffect>
                      <a14:imgEffect>
                        <a14:brightnessContrast bright="-18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2192000" y="5004055"/>
              <a:ext cx="7391239" cy="4686432"/>
            </a:xfrm>
            <a:prstGeom prst="rect">
              <a:avLst/>
            </a:prstGeom>
          </p:spPr>
        </p:pic>
        <p:grpSp>
          <p:nvGrpSpPr>
            <p:cNvPr id="32" name="组合 31">
              <a:extLst>
                <a:ext uri="{FF2B5EF4-FFF2-40B4-BE49-F238E27FC236}">
                  <a16:creationId xmlns:a16="http://schemas.microsoft.com/office/drawing/2014/main" id="{859EEA98-CE42-26D8-5D57-60D51ACB2C26}"/>
                </a:ext>
              </a:extLst>
            </p:cNvPr>
            <p:cNvGrpSpPr/>
            <p:nvPr/>
          </p:nvGrpSpPr>
          <p:grpSpPr>
            <a:xfrm>
              <a:off x="11068211" y="4908871"/>
              <a:ext cx="9618642" cy="4876800"/>
              <a:chOff x="1298586" y="1007269"/>
              <a:chExt cx="9618642" cy="4876800"/>
            </a:xfrm>
          </p:grpSpPr>
          <p:pic>
            <p:nvPicPr>
              <p:cNvPr id="33" name="图片 32" descr="屏幕上有个电视&#10;&#10;描述已自动生成">
                <a:extLst>
                  <a:ext uri="{FF2B5EF4-FFF2-40B4-BE49-F238E27FC236}">
                    <a16:creationId xmlns:a16="http://schemas.microsoft.com/office/drawing/2014/main" id="{1B8FD447-7512-8F7B-D1C2-9FCE1A78A0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98586" y="1007269"/>
                <a:ext cx="9618642" cy="4876800"/>
              </a:xfrm>
              <a:prstGeom prst="rect">
                <a:avLst/>
              </a:prstGeom>
            </p:spPr>
          </p:pic>
          <p:pic>
            <p:nvPicPr>
              <p:cNvPr id="34" name="图片 33">
                <a:extLst>
                  <a:ext uri="{FF2B5EF4-FFF2-40B4-BE49-F238E27FC236}">
                    <a16:creationId xmlns:a16="http://schemas.microsoft.com/office/drawing/2014/main" id="{4A23D932-7573-33F0-2001-A1F2D5506A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18467" y="5326179"/>
                <a:ext cx="1117057" cy="210045"/>
              </a:xfrm>
              <a:prstGeom prst="rect">
                <a:avLst/>
              </a:prstGeom>
            </p:spPr>
          </p:pic>
          <p:pic>
            <p:nvPicPr>
              <p:cNvPr id="35" name="图片 34" descr="电脑合成图&#10;&#10;低可信度描述已自动生成">
                <a:extLst>
                  <a:ext uri="{FF2B5EF4-FFF2-40B4-BE49-F238E27FC236}">
                    <a16:creationId xmlns:a16="http://schemas.microsoft.com/office/drawing/2014/main" id="{00D19E22-6C98-CCE7-BBFF-003619B0F6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839"/>
              <a:stretch/>
            </p:blipFill>
            <p:spPr>
              <a:xfrm>
                <a:off x="5778646" y="5326178"/>
                <a:ext cx="634708" cy="210045"/>
              </a:xfrm>
              <a:prstGeom prst="rect">
                <a:avLst/>
              </a:prstGeom>
            </p:spPr>
          </p:pic>
        </p:grp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7F872617-5338-82B5-CF95-DA1871653BB1}"/>
              </a:ext>
            </a:extLst>
          </p:cNvPr>
          <p:cNvGrpSpPr/>
          <p:nvPr/>
        </p:nvGrpSpPr>
        <p:grpSpPr>
          <a:xfrm>
            <a:off x="6186029" y="2895600"/>
            <a:ext cx="5795806" cy="3090138"/>
            <a:chOff x="-6088183" y="5431200"/>
            <a:chExt cx="9618642" cy="4876800"/>
          </a:xfrm>
        </p:grpSpPr>
        <p:pic>
          <p:nvPicPr>
            <p:cNvPr id="22" name="图片 21">
              <a:extLst>
                <a:ext uri="{FF2B5EF4-FFF2-40B4-BE49-F238E27FC236}">
                  <a16:creationId xmlns:a16="http://schemas.microsoft.com/office/drawing/2014/main" id="{50612931-6921-865F-17C8-5D75AD3BB1F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sharpenSoften amount="-62000"/>
                      </a14:imgEffect>
                      <a14:imgEffect>
                        <a14:brightnessContrast bright="-18000"/>
                      </a14:imgEffect>
                    </a14:imgLayer>
                  </a14:imgProps>
                </a:ext>
              </a:extLst>
            </a:blip>
            <a:srcRect b="6893"/>
            <a:stretch>
              <a:fillRect/>
            </a:stretch>
          </p:blipFill>
          <p:spPr>
            <a:xfrm>
              <a:off x="-5040500" y="5521781"/>
              <a:ext cx="7441996" cy="4608259"/>
            </a:xfrm>
            <a:prstGeom prst="rect">
              <a:avLst/>
            </a:prstGeom>
          </p:spPr>
        </p:pic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527A1A40-D5DA-8038-95F5-0B7494BDEFDB}"/>
                </a:ext>
              </a:extLst>
            </p:cNvPr>
            <p:cNvGrpSpPr/>
            <p:nvPr/>
          </p:nvGrpSpPr>
          <p:grpSpPr>
            <a:xfrm>
              <a:off x="-6088183" y="5431200"/>
              <a:ext cx="9618642" cy="4876800"/>
              <a:chOff x="1298586" y="1007269"/>
              <a:chExt cx="9618642" cy="4876800"/>
            </a:xfrm>
          </p:grpSpPr>
          <p:pic>
            <p:nvPicPr>
              <p:cNvPr id="19" name="图片 18" descr="屏幕上有个电视&#10;&#10;描述已自动生成">
                <a:extLst>
                  <a:ext uri="{FF2B5EF4-FFF2-40B4-BE49-F238E27FC236}">
                    <a16:creationId xmlns:a16="http://schemas.microsoft.com/office/drawing/2014/main" id="{672E4498-6BC7-BBAD-925B-E3E19A5D04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98586" y="1007269"/>
                <a:ext cx="9618642" cy="4876800"/>
              </a:xfrm>
              <a:prstGeom prst="rect">
                <a:avLst/>
              </a:prstGeom>
            </p:spPr>
          </p:pic>
          <p:pic>
            <p:nvPicPr>
              <p:cNvPr id="21" name="图片 20">
                <a:extLst>
                  <a:ext uri="{FF2B5EF4-FFF2-40B4-BE49-F238E27FC236}">
                    <a16:creationId xmlns:a16="http://schemas.microsoft.com/office/drawing/2014/main" id="{4EFA7DA8-3915-DBAE-8B74-A1E2B2B8B3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18467" y="5326179"/>
                <a:ext cx="1117057" cy="210045"/>
              </a:xfrm>
              <a:prstGeom prst="rect">
                <a:avLst/>
              </a:prstGeom>
            </p:spPr>
          </p:pic>
          <p:pic>
            <p:nvPicPr>
              <p:cNvPr id="23" name="图片 22" descr="电脑合成图&#10;&#10;低可信度描述已自动生成">
                <a:extLst>
                  <a:ext uri="{FF2B5EF4-FFF2-40B4-BE49-F238E27FC236}">
                    <a16:creationId xmlns:a16="http://schemas.microsoft.com/office/drawing/2014/main" id="{695B488F-15EF-40A6-DC61-1F8AA7BAAA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839"/>
              <a:stretch/>
            </p:blipFill>
            <p:spPr>
              <a:xfrm>
                <a:off x="5778646" y="5326178"/>
                <a:ext cx="634708" cy="210045"/>
              </a:xfrm>
              <a:prstGeom prst="rect">
                <a:avLst/>
              </a:prstGeom>
            </p:spPr>
          </p:pic>
        </p:grpSp>
      </p:grp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528955" y="522605"/>
            <a:ext cx="7624445" cy="491490"/>
          </a:xfrm>
        </p:spPr>
        <p:txBody>
          <a:bodyPr/>
          <a:lstStyle/>
          <a:p>
            <a:r>
              <a:rPr lang="en-US" altLang="zh-CN" dirty="0"/>
              <a:t>1.3 </a:t>
            </a:r>
            <a:r>
              <a:rPr lang="zh-CN" altLang="en-US" dirty="0"/>
              <a:t>较同类产品的优势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E01111C6-BA04-CDE4-5AE8-2CABF914C3DD}"/>
              </a:ext>
            </a:extLst>
          </p:cNvPr>
          <p:cNvSpPr txBox="1"/>
          <p:nvPr/>
        </p:nvSpPr>
        <p:spPr>
          <a:xfrm>
            <a:off x="526095" y="3853338"/>
            <a:ext cx="4639291" cy="900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6C6FFF"/>
              </a:gs>
              <a:gs pos="100000">
                <a:srgbClr val="3863FF"/>
              </a:gs>
            </a:gsLst>
            <a:lin ang="54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spcFirstLastPara="0" vert="horz" wrap="square" lIns="527941" tIns="27940" rIns="472060" bIns="27940" numCol="1" spcCol="1270" anchor="ctr" anchorCtr="0">
            <a:noAutofit/>
          </a:bodyPr>
          <a:lstStyle>
            <a:defPPr>
              <a:defRPr lang="zh-CN"/>
            </a:defPPr>
            <a:lvl1pPr algn="ctr" defTabSz="195575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 sz="4400">
                <a:solidFill>
                  <a:schemeClr val="lt1"/>
                </a:solidFill>
                <a:cs typeface="+mn-ea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zh-CN" altLang="en-US" sz="3600" kern="0">
                <a:solidFill>
                  <a:srgbClr val="FFFFFF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  <a:sym typeface="+mn-lt"/>
              </a:rPr>
              <a:t>不能自定义硬件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DD6D91B5-6259-8588-38EA-3995DB53C816}"/>
              </a:ext>
            </a:extLst>
          </p:cNvPr>
          <p:cNvSpPr txBox="1"/>
          <p:nvPr/>
        </p:nvSpPr>
        <p:spPr>
          <a:xfrm>
            <a:off x="2008617" y="2299220"/>
            <a:ext cx="4500000" cy="900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6C6FFF"/>
              </a:gs>
              <a:gs pos="100000">
                <a:srgbClr val="3863FF"/>
              </a:gs>
            </a:gsLst>
            <a:lin ang="54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spcFirstLastPara="0" vert="horz" wrap="square" lIns="527941" tIns="27940" rIns="472060" bIns="27940" numCol="1" spcCol="1270" anchor="ctr" anchorCtr="0">
            <a:noAutofit/>
          </a:bodyPr>
          <a:lstStyle>
            <a:defPPr>
              <a:defRPr lang="zh-CN"/>
            </a:defPPr>
            <a:lvl1pPr algn="ctr" defTabSz="195575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 sz="4400">
                <a:solidFill>
                  <a:schemeClr val="lt1"/>
                </a:solidFill>
                <a:cs typeface="+mn-ea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ctr" defTabSz="1955751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黑体 Heavy" panose="020B0A00000000000000" pitchFamily="34" charset="-122"/>
                <a:ea typeface="思源黑体 Heavy" panose="020B0A00000000000000" pitchFamily="34" charset="-122"/>
                <a:sym typeface="+mn-lt"/>
              </a:rPr>
              <a:t>不能自定义模型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B4F8F754-BC18-A23E-8A9E-253ACEC8A860}"/>
              </a:ext>
            </a:extLst>
          </p:cNvPr>
          <p:cNvSpPr txBox="1"/>
          <p:nvPr/>
        </p:nvSpPr>
        <p:spPr>
          <a:xfrm>
            <a:off x="6991399" y="2324387"/>
            <a:ext cx="3629783" cy="900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6C6FFF"/>
              </a:gs>
              <a:gs pos="100000">
                <a:srgbClr val="3863FF"/>
              </a:gs>
            </a:gsLst>
            <a:lin ang="54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spcFirstLastPara="0" vert="horz" wrap="square" lIns="527941" tIns="27940" rIns="472060" bIns="27940" numCol="1" spcCol="1270" anchor="ctr" anchorCtr="0">
            <a:noAutofit/>
          </a:bodyPr>
          <a:lstStyle>
            <a:defPPr>
              <a:defRPr lang="zh-CN"/>
            </a:defPPr>
            <a:lvl1pPr algn="ctr" defTabSz="195575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 sz="4400">
                <a:solidFill>
                  <a:schemeClr val="lt1"/>
                </a:solidFill>
                <a:cs typeface="+mn-ea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zh-CN" altLang="en-US" sz="3600" kern="0" dirty="0">
                <a:solidFill>
                  <a:srgbClr val="FFFFFF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  <a:sym typeface="+mn-lt"/>
              </a:rPr>
              <a:t>无实测验证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79E587B5-EF11-38B8-72D4-1127FDBCE666}"/>
              </a:ext>
            </a:extLst>
          </p:cNvPr>
          <p:cNvSpPr txBox="1"/>
          <p:nvPr/>
        </p:nvSpPr>
        <p:spPr>
          <a:xfrm>
            <a:off x="5392904" y="3818483"/>
            <a:ext cx="6464747" cy="900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6C6FFF"/>
              </a:gs>
              <a:gs pos="100000">
                <a:srgbClr val="3863FF"/>
              </a:gs>
            </a:gsLst>
            <a:lin ang="54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spcFirstLastPara="0" vert="horz" wrap="square" lIns="527941" tIns="27940" rIns="472060" bIns="27940" numCol="1" spcCol="1270" anchor="ctr" anchorCtr="0">
            <a:noAutofit/>
          </a:bodyPr>
          <a:lstStyle>
            <a:defPPr>
              <a:defRPr lang="zh-CN"/>
            </a:defPPr>
            <a:lvl1pPr algn="ctr" defTabSz="195575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 sz="4400">
                <a:solidFill>
                  <a:schemeClr val="lt1"/>
                </a:solidFill>
                <a:cs typeface="+mn-ea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zh-CN" altLang="en-US" sz="3600" kern="0" dirty="0">
                <a:solidFill>
                  <a:srgbClr val="FFFFFF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  <a:sym typeface="+mn-lt"/>
              </a:rPr>
              <a:t>没有考虑到真实部署需求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6B9BFB46-A1E5-A18A-52F5-77C4C57B6109}"/>
              </a:ext>
            </a:extLst>
          </p:cNvPr>
          <p:cNvSpPr txBox="1"/>
          <p:nvPr/>
        </p:nvSpPr>
        <p:spPr>
          <a:xfrm>
            <a:off x="1611459" y="5391564"/>
            <a:ext cx="4180006" cy="900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6C6FFF"/>
              </a:gs>
              <a:gs pos="100000">
                <a:srgbClr val="3863FF"/>
              </a:gs>
            </a:gsLst>
            <a:lin ang="54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spcFirstLastPara="0" vert="horz" wrap="square" lIns="527941" tIns="27940" rIns="472060" bIns="27940" numCol="1" spcCol="1270" anchor="ctr" anchorCtr="0">
            <a:noAutofit/>
          </a:bodyPr>
          <a:lstStyle>
            <a:defPPr>
              <a:defRPr lang="zh-CN"/>
            </a:defPPr>
            <a:lvl1pPr algn="ctr" defTabSz="195575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 sz="4400">
                <a:solidFill>
                  <a:schemeClr val="lt1"/>
                </a:solidFill>
                <a:cs typeface="+mn-ea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zh-CN" altLang="en-US" sz="3600" kern="0" dirty="0">
                <a:solidFill>
                  <a:srgbClr val="FFFFFF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  <a:sym typeface="+mn-lt"/>
              </a:rPr>
              <a:t>计算过于简单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CF204103-B864-415F-E1CB-FB4544E3A985}"/>
              </a:ext>
            </a:extLst>
          </p:cNvPr>
          <p:cNvSpPr txBox="1"/>
          <p:nvPr/>
        </p:nvSpPr>
        <p:spPr>
          <a:xfrm>
            <a:off x="6294478" y="5361131"/>
            <a:ext cx="4541916" cy="900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6C6FFF"/>
              </a:gs>
              <a:gs pos="100000">
                <a:srgbClr val="3863FF"/>
              </a:gs>
            </a:gsLst>
            <a:lin ang="54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spcFirstLastPara="0" vert="horz" wrap="square" lIns="527941" tIns="27940" rIns="472060" bIns="27940" numCol="1" spcCol="1270" anchor="ctr" anchorCtr="0">
            <a:noAutofit/>
          </a:bodyPr>
          <a:lstStyle>
            <a:defPPr>
              <a:defRPr lang="zh-CN"/>
            </a:defPPr>
            <a:lvl1pPr algn="ctr" defTabSz="195575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 sz="4400">
                <a:solidFill>
                  <a:schemeClr val="lt1"/>
                </a:solidFill>
                <a:cs typeface="+mn-ea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zh-CN" altLang="en-US" sz="3600" kern="0">
                <a:solidFill>
                  <a:srgbClr val="FFFFFF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  <a:sym typeface="+mn-lt"/>
              </a:rPr>
              <a:t>不支持量化方案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528955" y="522605"/>
            <a:ext cx="7624445" cy="491490"/>
          </a:xfrm>
        </p:spPr>
        <p:txBody>
          <a:bodyPr/>
          <a:lstStyle/>
          <a:p>
            <a:r>
              <a:rPr lang="en-US" altLang="zh-CN" dirty="0"/>
              <a:t>1.3 </a:t>
            </a:r>
            <a:r>
              <a:rPr lang="zh-CN" altLang="en-US" dirty="0"/>
              <a:t>较同类产品的优势</a:t>
            </a:r>
          </a:p>
        </p:txBody>
      </p:sp>
      <p:sp>
        <p:nvSpPr>
          <p:cNvPr id="61" name="矩形: 圆角 60">
            <a:extLst>
              <a:ext uri="{FF2B5EF4-FFF2-40B4-BE49-F238E27FC236}">
                <a16:creationId xmlns:a16="http://schemas.microsoft.com/office/drawing/2014/main" id="{8905A770-7AB6-8063-DBD8-0CE34D3A22D9}"/>
              </a:ext>
            </a:extLst>
          </p:cNvPr>
          <p:cNvSpPr/>
          <p:nvPr/>
        </p:nvSpPr>
        <p:spPr>
          <a:xfrm>
            <a:off x="702115" y="1483167"/>
            <a:ext cx="5184048" cy="4684630"/>
          </a:xfrm>
          <a:prstGeom prst="roundRect">
            <a:avLst>
              <a:gd name="adj" fmla="val 4683"/>
            </a:avLst>
          </a:prstGeom>
          <a:gradFill flip="none" rotWithShape="1">
            <a:gsLst>
              <a:gs pos="0">
                <a:srgbClr val="00256E">
                  <a:lumMod val="100000"/>
                </a:srgbClr>
              </a:gs>
              <a:gs pos="100000">
                <a:srgbClr val="0A34BA">
                  <a:lumMod val="100000"/>
                </a:srgbClr>
              </a:gs>
            </a:gsLst>
            <a:lin ang="2700000" scaled="1"/>
            <a:tileRect/>
          </a:gradFill>
          <a:ln w="19050" cap="flat" cmpd="sng" algn="ctr">
            <a:noFill/>
            <a:prstDash val="solid"/>
            <a:miter lim="800000"/>
          </a:ln>
          <a:effectLst>
            <a:reflection blurRad="25400" stA="19000" endPos="9000" dir="5400000" sy="-100000" algn="bl" rotWithShape="0"/>
          </a:effectLst>
        </p:spPr>
        <p:txBody>
          <a:bodyPr rtlCol="0" anchor="ctr"/>
          <a:lstStyle/>
          <a:p>
            <a:pPr algn="ctr">
              <a:defRPr/>
            </a:pPr>
            <a:endParaRPr lang="zh-CN" altLang="en-US" kern="0">
              <a:solidFill>
                <a:prstClr val="white"/>
              </a:solidFill>
              <a:latin typeface="思源黑体 Heavy" panose="020B0A00000000000000" pitchFamily="34" charset="-122"/>
              <a:ea typeface="思源黑体 Heavy" panose="020B0A00000000000000" pitchFamily="34" charset="-122"/>
            </a:endParaRPr>
          </a:p>
        </p:txBody>
      </p:sp>
      <p:sp>
        <p:nvSpPr>
          <p:cNvPr id="62" name="矩形: 圆角 61">
            <a:extLst>
              <a:ext uri="{FF2B5EF4-FFF2-40B4-BE49-F238E27FC236}">
                <a16:creationId xmlns:a16="http://schemas.microsoft.com/office/drawing/2014/main" id="{2415AA11-14DF-13B5-4A96-7E139EDD73B0}"/>
              </a:ext>
            </a:extLst>
          </p:cNvPr>
          <p:cNvSpPr/>
          <p:nvPr/>
        </p:nvSpPr>
        <p:spPr>
          <a:xfrm>
            <a:off x="6345660" y="1483167"/>
            <a:ext cx="5151015" cy="4684629"/>
          </a:xfrm>
          <a:prstGeom prst="roundRect">
            <a:avLst>
              <a:gd name="adj" fmla="val 4683"/>
            </a:avLst>
          </a:prstGeom>
          <a:gradFill flip="none" rotWithShape="1">
            <a:gsLst>
              <a:gs pos="0">
                <a:srgbClr val="FF9900"/>
              </a:gs>
              <a:gs pos="100000">
                <a:srgbClr val="FFCC99"/>
              </a:gs>
            </a:gsLst>
            <a:lin ang="2700000" scaled="1"/>
            <a:tileRect/>
          </a:gradFill>
          <a:ln w="19050" cap="flat" cmpd="sng" algn="ctr">
            <a:noFill/>
            <a:prstDash val="solid"/>
            <a:miter lim="800000"/>
          </a:ln>
          <a:effectLst>
            <a:reflection blurRad="25400" stA="19000" endPos="9000" dir="5400000" sy="-100000" algn="bl" rotWithShape="0"/>
          </a:effectLst>
        </p:spPr>
        <p:txBody>
          <a:bodyPr rtlCol="0" anchor="ctr"/>
          <a:lstStyle/>
          <a:p>
            <a:pPr algn="ctr">
              <a:defRPr/>
            </a:pPr>
            <a:endParaRPr lang="zh-CN" altLang="en-US" kern="0">
              <a:solidFill>
                <a:prstClr val="white"/>
              </a:solidFill>
              <a:latin typeface="思源黑体 Heavy" panose="020B0A00000000000000" pitchFamily="34" charset="-122"/>
              <a:ea typeface="思源黑体 Heavy" panose="020B0A00000000000000" pitchFamily="34" charset="-122"/>
            </a:endParaRPr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6F66F03C-8C34-7111-62C1-C23E33ECC2B5}"/>
              </a:ext>
            </a:extLst>
          </p:cNvPr>
          <p:cNvSpPr txBox="1"/>
          <p:nvPr/>
        </p:nvSpPr>
        <p:spPr>
          <a:xfrm>
            <a:off x="902500" y="1631844"/>
            <a:ext cx="3852337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800" b="1" dirty="0">
                <a:solidFill>
                  <a:srgbClr val="FFCD69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支持</a:t>
            </a:r>
            <a:r>
              <a:rPr lang="en-US" altLang="zh-CN" sz="2800" b="1" dirty="0">
                <a:solidFill>
                  <a:srgbClr val="FFCD69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38</a:t>
            </a:r>
            <a:r>
              <a:rPr lang="zh-CN" altLang="en-US" sz="2800" b="1" dirty="0">
                <a:solidFill>
                  <a:srgbClr val="FFCD69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款主流开源模型</a:t>
            </a:r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3179DBBD-C95D-CC6E-8005-F5A8388F6891}"/>
              </a:ext>
            </a:extLst>
          </p:cNvPr>
          <p:cNvSpPr txBox="1"/>
          <p:nvPr/>
        </p:nvSpPr>
        <p:spPr>
          <a:xfrm>
            <a:off x="6581278" y="1617532"/>
            <a:ext cx="4293163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800" b="1" dirty="0">
                <a:solidFill>
                  <a:srgbClr val="3863FF">
                    <a:lumMod val="50000"/>
                  </a:srgbClr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支持</a:t>
            </a:r>
            <a:r>
              <a:rPr lang="en-US" altLang="zh-CN" sz="2800" b="1" dirty="0">
                <a:solidFill>
                  <a:srgbClr val="3863FF">
                    <a:lumMod val="50000"/>
                  </a:srgbClr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24</a:t>
            </a:r>
            <a:r>
              <a:rPr lang="zh-CN" altLang="en-US" sz="2800" b="1" dirty="0">
                <a:solidFill>
                  <a:srgbClr val="3863FF">
                    <a:lumMod val="50000"/>
                  </a:srgbClr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种国内外异构硬件 </a:t>
            </a:r>
          </a:p>
        </p:txBody>
      </p:sp>
      <p:sp>
        <p:nvSpPr>
          <p:cNvPr id="65" name="矩形: 圆角 64">
            <a:extLst>
              <a:ext uri="{FF2B5EF4-FFF2-40B4-BE49-F238E27FC236}">
                <a16:creationId xmlns:a16="http://schemas.microsoft.com/office/drawing/2014/main" id="{A572E732-0D6F-5F1B-ABBD-96EAB13FDDC5}"/>
              </a:ext>
            </a:extLst>
          </p:cNvPr>
          <p:cNvSpPr/>
          <p:nvPr/>
        </p:nvSpPr>
        <p:spPr>
          <a:xfrm>
            <a:off x="1002684" y="2565970"/>
            <a:ext cx="2204607" cy="624342"/>
          </a:xfrm>
          <a:prstGeom prst="roundRect">
            <a:avLst>
              <a:gd name="adj" fmla="val 29668"/>
            </a:avLst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>
            <a:reflection stA="45000" endPos="0" dist="50800" dir="5400000" sy="-100000" algn="bl" rotWithShape="0"/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黑体 Heavy" panose="020B0A00000000000000" pitchFamily="34" charset="-122"/>
              <a:ea typeface="思源黑体 Heavy" panose="020B0A00000000000000" pitchFamily="34" charset="-122"/>
              <a:cs typeface="+mn-cs"/>
            </a:endParaRPr>
          </a:p>
        </p:txBody>
      </p:sp>
      <p:pic>
        <p:nvPicPr>
          <p:cNvPr id="66" name="图形 65">
            <a:extLst>
              <a:ext uri="{FF2B5EF4-FFF2-40B4-BE49-F238E27FC236}">
                <a16:creationId xmlns:a16="http://schemas.microsoft.com/office/drawing/2014/main" id="{731BF6DB-6D42-1BB8-FFF4-C1D845AE6B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61523" y="2675782"/>
            <a:ext cx="1857375" cy="390525"/>
          </a:xfrm>
          <a:prstGeom prst="rect">
            <a:avLst/>
          </a:prstGeom>
        </p:spPr>
      </p:pic>
      <p:sp>
        <p:nvSpPr>
          <p:cNvPr id="67" name="矩形: 圆角 66">
            <a:extLst>
              <a:ext uri="{FF2B5EF4-FFF2-40B4-BE49-F238E27FC236}">
                <a16:creationId xmlns:a16="http://schemas.microsoft.com/office/drawing/2014/main" id="{3450F96F-A4AD-CFEB-9C15-2026953E96E4}"/>
              </a:ext>
            </a:extLst>
          </p:cNvPr>
          <p:cNvSpPr/>
          <p:nvPr/>
        </p:nvSpPr>
        <p:spPr>
          <a:xfrm>
            <a:off x="3366130" y="2565970"/>
            <a:ext cx="2204607" cy="624342"/>
          </a:xfrm>
          <a:prstGeom prst="roundRect">
            <a:avLst>
              <a:gd name="adj" fmla="val 29668"/>
            </a:avLst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>
            <a:reflection stA="45000" endPos="0" dist="50800" dir="5400000" sy="-100000" algn="bl" rotWithShape="0"/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黑体 Heavy" panose="020B0A00000000000000" pitchFamily="34" charset="-122"/>
              <a:ea typeface="思源黑体 Heavy" panose="020B0A00000000000000" pitchFamily="34" charset="-122"/>
              <a:cs typeface="+mn-cs"/>
            </a:endParaRPr>
          </a:p>
        </p:txBody>
      </p:sp>
      <p:sp>
        <p:nvSpPr>
          <p:cNvPr id="68" name="矩形: 圆角 67">
            <a:extLst>
              <a:ext uri="{FF2B5EF4-FFF2-40B4-BE49-F238E27FC236}">
                <a16:creationId xmlns:a16="http://schemas.microsoft.com/office/drawing/2014/main" id="{26755557-D006-B4B7-2A3A-4AB2F6F5CC7A}"/>
              </a:ext>
            </a:extLst>
          </p:cNvPr>
          <p:cNvSpPr/>
          <p:nvPr/>
        </p:nvSpPr>
        <p:spPr>
          <a:xfrm>
            <a:off x="1033563" y="3429000"/>
            <a:ext cx="2204607" cy="624342"/>
          </a:xfrm>
          <a:prstGeom prst="roundRect">
            <a:avLst>
              <a:gd name="adj" fmla="val 29668"/>
            </a:avLst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>
            <a:reflection stA="45000" endPos="0" dist="50800" dir="5400000" sy="-100000" algn="bl" rotWithShape="0"/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黑体 Heavy" panose="020B0A00000000000000" pitchFamily="34" charset="-122"/>
              <a:ea typeface="思源黑体 Heavy" panose="020B0A00000000000000" pitchFamily="34" charset="-122"/>
              <a:cs typeface="+mn-cs"/>
            </a:endParaRPr>
          </a:p>
        </p:txBody>
      </p:sp>
      <p:pic>
        <p:nvPicPr>
          <p:cNvPr id="69" name="图片 68" descr="图标&#10;&#10;描述已自动生成">
            <a:extLst>
              <a:ext uri="{FF2B5EF4-FFF2-40B4-BE49-F238E27FC236}">
                <a16:creationId xmlns:a16="http://schemas.microsoft.com/office/drawing/2014/main" id="{4BC91A13-D31B-E86B-4B59-0297E720CE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100" y="3385709"/>
            <a:ext cx="710923" cy="710923"/>
          </a:xfrm>
          <a:prstGeom prst="rect">
            <a:avLst/>
          </a:prstGeom>
        </p:spPr>
      </p:pic>
      <p:sp>
        <p:nvSpPr>
          <p:cNvPr id="70" name="文本框 69">
            <a:extLst>
              <a:ext uri="{FF2B5EF4-FFF2-40B4-BE49-F238E27FC236}">
                <a16:creationId xmlns:a16="http://schemas.microsoft.com/office/drawing/2014/main" id="{FCD44974-556E-B58D-5FD6-DD95F0E28DD3}"/>
              </a:ext>
            </a:extLst>
          </p:cNvPr>
          <p:cNvSpPr txBox="1"/>
          <p:nvPr/>
        </p:nvSpPr>
        <p:spPr>
          <a:xfrm>
            <a:off x="1673875" y="3594332"/>
            <a:ext cx="1719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066E1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Meta Llama</a:t>
            </a:r>
            <a:endParaRPr lang="zh-CN" altLang="en-US" dirty="0">
              <a:solidFill>
                <a:srgbClr val="0066E1"/>
              </a:solidFill>
              <a:latin typeface="思源黑体 Heavy" panose="020B0A00000000000000" pitchFamily="34" charset="-122"/>
              <a:ea typeface="思源黑体 Heavy" panose="020B0A00000000000000" pitchFamily="34" charset="-122"/>
            </a:endParaRPr>
          </a:p>
        </p:txBody>
      </p:sp>
      <p:pic>
        <p:nvPicPr>
          <p:cNvPr id="71" name="Picture 8">
            <a:extLst>
              <a:ext uri="{FF2B5EF4-FFF2-40B4-BE49-F238E27FC236}">
                <a16:creationId xmlns:a16="http://schemas.microsoft.com/office/drawing/2014/main" id="{A9F12F42-4095-68EF-F3D1-CBDD196F2B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182"/>
          <a:stretch/>
        </p:blipFill>
        <p:spPr bwMode="auto">
          <a:xfrm>
            <a:off x="3454949" y="2514372"/>
            <a:ext cx="648041" cy="71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" name="矩形: 圆角 71">
            <a:extLst>
              <a:ext uri="{FF2B5EF4-FFF2-40B4-BE49-F238E27FC236}">
                <a16:creationId xmlns:a16="http://schemas.microsoft.com/office/drawing/2014/main" id="{42AF8E91-037B-1D6B-BAE1-A7EE4ECE3DFB}"/>
              </a:ext>
            </a:extLst>
          </p:cNvPr>
          <p:cNvSpPr/>
          <p:nvPr/>
        </p:nvSpPr>
        <p:spPr>
          <a:xfrm>
            <a:off x="3363513" y="3428999"/>
            <a:ext cx="2204607" cy="624342"/>
          </a:xfrm>
          <a:prstGeom prst="roundRect">
            <a:avLst>
              <a:gd name="adj" fmla="val 29668"/>
            </a:avLst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>
            <a:reflection stA="45000" endPos="0" dist="50800" dir="5400000" sy="-100000" algn="bl" rotWithShape="0"/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黑体 Heavy" panose="020B0A00000000000000" pitchFamily="34" charset="-122"/>
              <a:ea typeface="思源黑体 Heavy" panose="020B0A00000000000000" pitchFamily="34" charset="-122"/>
              <a:cs typeface="+mn-cs"/>
            </a:endParaRPr>
          </a:p>
        </p:txBody>
      </p:sp>
      <p:sp>
        <p:nvSpPr>
          <p:cNvPr id="73" name="矩形: 圆角 72">
            <a:extLst>
              <a:ext uri="{FF2B5EF4-FFF2-40B4-BE49-F238E27FC236}">
                <a16:creationId xmlns:a16="http://schemas.microsoft.com/office/drawing/2014/main" id="{8DCC25B3-389C-F635-962A-C7A13657CCFB}"/>
              </a:ext>
            </a:extLst>
          </p:cNvPr>
          <p:cNvSpPr/>
          <p:nvPr/>
        </p:nvSpPr>
        <p:spPr>
          <a:xfrm>
            <a:off x="1020100" y="4241966"/>
            <a:ext cx="2204607" cy="624342"/>
          </a:xfrm>
          <a:prstGeom prst="roundRect">
            <a:avLst>
              <a:gd name="adj" fmla="val 29668"/>
            </a:avLst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>
            <a:reflection stA="45000" endPos="0" dist="50800" dir="5400000" sy="-100000" algn="bl" rotWithShape="0"/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黑体 Heavy" panose="020B0A00000000000000" pitchFamily="34" charset="-122"/>
              <a:ea typeface="思源黑体 Heavy" panose="020B0A00000000000000" pitchFamily="34" charset="-122"/>
              <a:cs typeface="+mn-cs"/>
            </a:endParaRPr>
          </a:p>
        </p:txBody>
      </p:sp>
      <p:sp>
        <p:nvSpPr>
          <p:cNvPr id="74" name="矩形: 圆角 73">
            <a:extLst>
              <a:ext uri="{FF2B5EF4-FFF2-40B4-BE49-F238E27FC236}">
                <a16:creationId xmlns:a16="http://schemas.microsoft.com/office/drawing/2014/main" id="{72BF2303-7F8F-62F6-0E81-D77DBD5CBFA3}"/>
              </a:ext>
            </a:extLst>
          </p:cNvPr>
          <p:cNvSpPr/>
          <p:nvPr/>
        </p:nvSpPr>
        <p:spPr>
          <a:xfrm>
            <a:off x="1033562" y="5117201"/>
            <a:ext cx="2204607" cy="624342"/>
          </a:xfrm>
          <a:prstGeom prst="roundRect">
            <a:avLst>
              <a:gd name="adj" fmla="val 29668"/>
            </a:avLst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>
            <a:reflection stA="45000" endPos="0" dist="50800" dir="5400000" sy="-100000" algn="bl" rotWithShape="0"/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黑体 Heavy" panose="020B0A00000000000000" pitchFamily="34" charset="-122"/>
              <a:ea typeface="思源黑体 Heavy" panose="020B0A00000000000000" pitchFamily="34" charset="-122"/>
              <a:cs typeface="+mn-cs"/>
            </a:endParaRPr>
          </a:p>
        </p:txBody>
      </p:sp>
      <p:sp>
        <p:nvSpPr>
          <p:cNvPr id="75" name="矩形: 圆角 74">
            <a:extLst>
              <a:ext uri="{FF2B5EF4-FFF2-40B4-BE49-F238E27FC236}">
                <a16:creationId xmlns:a16="http://schemas.microsoft.com/office/drawing/2014/main" id="{136224E6-34E9-C1DC-A302-2D64EC8544D3}"/>
              </a:ext>
            </a:extLst>
          </p:cNvPr>
          <p:cNvSpPr/>
          <p:nvPr/>
        </p:nvSpPr>
        <p:spPr>
          <a:xfrm>
            <a:off x="3363512" y="4254517"/>
            <a:ext cx="2204607" cy="624342"/>
          </a:xfrm>
          <a:prstGeom prst="roundRect">
            <a:avLst>
              <a:gd name="adj" fmla="val 29668"/>
            </a:avLst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>
            <a:reflection stA="45000" endPos="0" dist="50800" dir="5400000" sy="-100000" algn="bl" rotWithShape="0"/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黑体 Heavy" panose="020B0A00000000000000" pitchFamily="34" charset="-122"/>
              <a:ea typeface="思源黑体 Heavy" panose="020B0A00000000000000" pitchFamily="34" charset="-122"/>
              <a:cs typeface="+mn-cs"/>
            </a:endParaRPr>
          </a:p>
        </p:txBody>
      </p:sp>
      <p:sp>
        <p:nvSpPr>
          <p:cNvPr id="76" name="矩形: 圆角 75">
            <a:extLst>
              <a:ext uri="{FF2B5EF4-FFF2-40B4-BE49-F238E27FC236}">
                <a16:creationId xmlns:a16="http://schemas.microsoft.com/office/drawing/2014/main" id="{C00D1B1C-37D9-562C-D6E7-DF2E4296E501}"/>
              </a:ext>
            </a:extLst>
          </p:cNvPr>
          <p:cNvSpPr/>
          <p:nvPr/>
        </p:nvSpPr>
        <p:spPr>
          <a:xfrm>
            <a:off x="3393818" y="5092095"/>
            <a:ext cx="2204607" cy="624342"/>
          </a:xfrm>
          <a:prstGeom prst="roundRect">
            <a:avLst>
              <a:gd name="adj" fmla="val 29668"/>
            </a:avLst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>
            <a:reflection stA="45000" endPos="0" dist="50800" dir="5400000" sy="-100000" algn="bl" rotWithShape="0"/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黑体 Heavy" panose="020B0A00000000000000" pitchFamily="34" charset="-122"/>
              <a:ea typeface="思源黑体 Heavy" panose="020B0A00000000000000" pitchFamily="34" charset="-122"/>
              <a:cs typeface="+mn-cs"/>
            </a:endParaRPr>
          </a:p>
        </p:txBody>
      </p:sp>
      <p:pic>
        <p:nvPicPr>
          <p:cNvPr id="77" name="图片 76" descr="图片包含 游戏机, 画&#10;&#10;描述已自动生成">
            <a:extLst>
              <a:ext uri="{FF2B5EF4-FFF2-40B4-BE49-F238E27FC236}">
                <a16:creationId xmlns:a16="http://schemas.microsoft.com/office/drawing/2014/main" id="{257FDC75-15D5-D124-1E52-D9CE6829CBF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999" y="4311758"/>
            <a:ext cx="467618" cy="467618"/>
          </a:xfrm>
          <a:prstGeom prst="rect">
            <a:avLst/>
          </a:prstGeom>
        </p:spPr>
      </p:pic>
      <p:sp>
        <p:nvSpPr>
          <p:cNvPr id="78" name="文本框 77">
            <a:extLst>
              <a:ext uri="{FF2B5EF4-FFF2-40B4-BE49-F238E27FC236}">
                <a16:creationId xmlns:a16="http://schemas.microsoft.com/office/drawing/2014/main" id="{2D602DD0-17F2-977A-F5FD-C8FCE64B34D5}"/>
              </a:ext>
            </a:extLst>
          </p:cNvPr>
          <p:cNvSpPr txBox="1"/>
          <p:nvPr/>
        </p:nvSpPr>
        <p:spPr>
          <a:xfrm>
            <a:off x="1673875" y="4394422"/>
            <a:ext cx="1719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rgbClr val="F25D27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Baichuan</a:t>
            </a:r>
            <a:endParaRPr lang="zh-CN" altLang="en-US">
              <a:solidFill>
                <a:srgbClr val="F25D27"/>
              </a:solidFill>
              <a:latin typeface="思源黑体 Heavy" panose="020B0A00000000000000" pitchFamily="34" charset="-122"/>
              <a:ea typeface="思源黑体 Heavy" panose="020B0A00000000000000" pitchFamily="34" charset="-122"/>
            </a:endParaRPr>
          </a:p>
        </p:txBody>
      </p:sp>
      <p:pic>
        <p:nvPicPr>
          <p:cNvPr id="79" name="图片 78" descr="图片包含 游戏机, 画&#10;&#10;描述已自动生成">
            <a:extLst>
              <a:ext uri="{FF2B5EF4-FFF2-40B4-BE49-F238E27FC236}">
                <a16:creationId xmlns:a16="http://schemas.microsoft.com/office/drawing/2014/main" id="{3F2C33A4-5A44-A5A0-2BAC-713B2B98F4C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736" y="5091616"/>
            <a:ext cx="649927" cy="649927"/>
          </a:xfrm>
          <a:prstGeom prst="rect">
            <a:avLst/>
          </a:prstGeom>
        </p:spPr>
      </p:pic>
      <p:sp>
        <p:nvSpPr>
          <p:cNvPr id="80" name="文本框 79">
            <a:extLst>
              <a:ext uri="{FF2B5EF4-FFF2-40B4-BE49-F238E27FC236}">
                <a16:creationId xmlns:a16="http://schemas.microsoft.com/office/drawing/2014/main" id="{F5EDEED3-25D3-4B05-088E-DD2908B9A105}"/>
              </a:ext>
            </a:extLst>
          </p:cNvPr>
          <p:cNvSpPr txBox="1"/>
          <p:nvPr/>
        </p:nvSpPr>
        <p:spPr>
          <a:xfrm>
            <a:off x="1731023" y="5262164"/>
            <a:ext cx="1719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rgbClr val="FFD701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Mistral AI</a:t>
            </a:r>
            <a:endParaRPr lang="zh-CN" altLang="en-US">
              <a:solidFill>
                <a:srgbClr val="FFD701"/>
              </a:solidFill>
              <a:latin typeface="思源黑体 Heavy" panose="020B0A00000000000000" pitchFamily="34" charset="-122"/>
              <a:ea typeface="思源黑体 Heavy" panose="020B0A00000000000000" pitchFamily="34" charset="-122"/>
            </a:endParaRPr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E20D81BB-B2D1-A802-F601-4B39585BA976}"/>
              </a:ext>
            </a:extLst>
          </p:cNvPr>
          <p:cNvSpPr txBox="1"/>
          <p:nvPr/>
        </p:nvSpPr>
        <p:spPr>
          <a:xfrm>
            <a:off x="4166161" y="4409929"/>
            <a:ext cx="1719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2E53C9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Yi</a:t>
            </a:r>
            <a:endParaRPr lang="zh-CN" altLang="en-US" dirty="0">
              <a:solidFill>
                <a:srgbClr val="2E53C9"/>
              </a:solidFill>
              <a:latin typeface="思源黑体 Heavy" panose="020B0A00000000000000" pitchFamily="34" charset="-122"/>
              <a:ea typeface="思源黑体 Heavy" panose="020B0A00000000000000" pitchFamily="34" charset="-122"/>
            </a:endParaRPr>
          </a:p>
        </p:txBody>
      </p:sp>
      <p:pic>
        <p:nvPicPr>
          <p:cNvPr id="82" name="图片 81">
            <a:extLst>
              <a:ext uri="{FF2B5EF4-FFF2-40B4-BE49-F238E27FC236}">
                <a16:creationId xmlns:a16="http://schemas.microsoft.com/office/drawing/2014/main" id="{D3F4E22C-1023-8FFE-5284-F87978FC8DCD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r="68982"/>
          <a:stretch/>
        </p:blipFill>
        <p:spPr>
          <a:xfrm>
            <a:off x="3645790" y="5140297"/>
            <a:ext cx="481194" cy="537971"/>
          </a:xfrm>
          <a:prstGeom prst="rect">
            <a:avLst/>
          </a:prstGeom>
        </p:spPr>
      </p:pic>
      <p:pic>
        <p:nvPicPr>
          <p:cNvPr id="83" name="图片 82">
            <a:extLst>
              <a:ext uri="{FF2B5EF4-FFF2-40B4-BE49-F238E27FC236}">
                <a16:creationId xmlns:a16="http://schemas.microsoft.com/office/drawing/2014/main" id="{67D5707B-9BE1-C79C-CDD9-A2E9A5474B48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32388"/>
          <a:stretch/>
        </p:blipFill>
        <p:spPr>
          <a:xfrm>
            <a:off x="4284898" y="5207223"/>
            <a:ext cx="856869" cy="439477"/>
          </a:xfrm>
          <a:prstGeom prst="rect">
            <a:avLst/>
          </a:prstGeom>
        </p:spPr>
      </p:pic>
      <p:pic>
        <p:nvPicPr>
          <p:cNvPr id="84" name="Picture 8">
            <a:extLst>
              <a:ext uri="{FF2B5EF4-FFF2-40B4-BE49-F238E27FC236}">
                <a16:creationId xmlns:a16="http://schemas.microsoft.com/office/drawing/2014/main" id="{AB4F70FF-FE5D-A595-E08D-E39DFFC5A3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43" r="16395"/>
          <a:stretch/>
        </p:blipFill>
        <p:spPr bwMode="auto">
          <a:xfrm>
            <a:off x="4222856" y="2521469"/>
            <a:ext cx="894918" cy="71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5" name="矩形: 圆角 84">
            <a:extLst>
              <a:ext uri="{FF2B5EF4-FFF2-40B4-BE49-F238E27FC236}">
                <a16:creationId xmlns:a16="http://schemas.microsoft.com/office/drawing/2014/main" id="{6A166CC0-06ED-F50E-06EE-DF18DA4F57E8}"/>
              </a:ext>
            </a:extLst>
          </p:cNvPr>
          <p:cNvSpPr/>
          <p:nvPr/>
        </p:nvSpPr>
        <p:spPr>
          <a:xfrm>
            <a:off x="6736692" y="2514372"/>
            <a:ext cx="2204607" cy="624342"/>
          </a:xfrm>
          <a:prstGeom prst="roundRect">
            <a:avLst>
              <a:gd name="adj" fmla="val 29668"/>
            </a:avLst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>
            <a:reflection stA="45000" endPos="0" dist="50800" dir="5400000" sy="-100000" algn="bl" rotWithShape="0"/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黑体 Heavy" panose="020B0A00000000000000" pitchFamily="34" charset="-122"/>
              <a:ea typeface="思源黑体 Heavy" panose="020B0A00000000000000" pitchFamily="34" charset="-122"/>
              <a:cs typeface="+mn-cs"/>
            </a:endParaRPr>
          </a:p>
        </p:txBody>
      </p:sp>
      <p:sp>
        <p:nvSpPr>
          <p:cNvPr id="86" name="矩形: 圆角 85">
            <a:extLst>
              <a:ext uri="{FF2B5EF4-FFF2-40B4-BE49-F238E27FC236}">
                <a16:creationId xmlns:a16="http://schemas.microsoft.com/office/drawing/2014/main" id="{C51E4E58-56C3-0184-F2DB-F5AEAE33C3BB}"/>
              </a:ext>
            </a:extLst>
          </p:cNvPr>
          <p:cNvSpPr/>
          <p:nvPr/>
        </p:nvSpPr>
        <p:spPr>
          <a:xfrm>
            <a:off x="9101440" y="2514372"/>
            <a:ext cx="2204607" cy="624342"/>
          </a:xfrm>
          <a:prstGeom prst="roundRect">
            <a:avLst>
              <a:gd name="adj" fmla="val 29668"/>
            </a:avLst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>
            <a:reflection stA="45000" endPos="0" dist="50800" dir="5400000" sy="-100000" algn="bl" rotWithShape="0"/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黑体 Heavy" panose="020B0A00000000000000" pitchFamily="34" charset="-122"/>
              <a:ea typeface="思源黑体 Heavy" panose="020B0A00000000000000" pitchFamily="34" charset="-122"/>
              <a:cs typeface="+mn-cs"/>
            </a:endParaRPr>
          </a:p>
        </p:txBody>
      </p:sp>
      <p:sp>
        <p:nvSpPr>
          <p:cNvPr id="87" name="矩形: 圆角 86">
            <a:extLst>
              <a:ext uri="{FF2B5EF4-FFF2-40B4-BE49-F238E27FC236}">
                <a16:creationId xmlns:a16="http://schemas.microsoft.com/office/drawing/2014/main" id="{AA8DD9CC-7985-8FF8-B656-623D55341A32}"/>
              </a:ext>
            </a:extLst>
          </p:cNvPr>
          <p:cNvSpPr/>
          <p:nvPr/>
        </p:nvSpPr>
        <p:spPr>
          <a:xfrm>
            <a:off x="6736692" y="3393603"/>
            <a:ext cx="2204607" cy="624342"/>
          </a:xfrm>
          <a:prstGeom prst="roundRect">
            <a:avLst>
              <a:gd name="adj" fmla="val 29668"/>
            </a:avLst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>
            <a:reflection stA="45000" endPos="0" dist="50800" dir="5400000" sy="-100000" algn="bl" rotWithShape="0"/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黑体 Heavy" panose="020B0A00000000000000" pitchFamily="34" charset="-122"/>
              <a:ea typeface="思源黑体 Heavy" panose="020B0A00000000000000" pitchFamily="34" charset="-122"/>
              <a:cs typeface="+mn-cs"/>
            </a:endParaRPr>
          </a:p>
        </p:txBody>
      </p:sp>
      <p:sp>
        <p:nvSpPr>
          <p:cNvPr id="88" name="矩形: 圆角 87">
            <a:extLst>
              <a:ext uri="{FF2B5EF4-FFF2-40B4-BE49-F238E27FC236}">
                <a16:creationId xmlns:a16="http://schemas.microsoft.com/office/drawing/2014/main" id="{21172594-3E31-ADED-687A-B963B5CEA0B8}"/>
              </a:ext>
            </a:extLst>
          </p:cNvPr>
          <p:cNvSpPr/>
          <p:nvPr/>
        </p:nvSpPr>
        <p:spPr>
          <a:xfrm>
            <a:off x="9101440" y="3393603"/>
            <a:ext cx="2204607" cy="624342"/>
          </a:xfrm>
          <a:prstGeom prst="roundRect">
            <a:avLst>
              <a:gd name="adj" fmla="val 29668"/>
            </a:avLst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>
            <a:reflection stA="45000" endPos="0" dist="50800" dir="5400000" sy="-100000" algn="bl" rotWithShape="0"/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黑体 Heavy" panose="020B0A00000000000000" pitchFamily="34" charset="-122"/>
              <a:ea typeface="思源黑体 Heavy" panose="020B0A00000000000000" pitchFamily="34" charset="-122"/>
              <a:cs typeface="+mn-cs"/>
            </a:endParaRPr>
          </a:p>
        </p:txBody>
      </p:sp>
      <p:sp>
        <p:nvSpPr>
          <p:cNvPr id="89" name="矩形: 圆角 88">
            <a:extLst>
              <a:ext uri="{FF2B5EF4-FFF2-40B4-BE49-F238E27FC236}">
                <a16:creationId xmlns:a16="http://schemas.microsoft.com/office/drawing/2014/main" id="{C8A7E48C-497A-AFE0-8BD9-CFD8B542E0C0}"/>
              </a:ext>
            </a:extLst>
          </p:cNvPr>
          <p:cNvSpPr/>
          <p:nvPr/>
        </p:nvSpPr>
        <p:spPr>
          <a:xfrm>
            <a:off x="6754404" y="4241966"/>
            <a:ext cx="2204607" cy="624342"/>
          </a:xfrm>
          <a:prstGeom prst="roundRect">
            <a:avLst>
              <a:gd name="adj" fmla="val 29668"/>
            </a:avLst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>
            <a:reflection stA="45000" endPos="0" dist="50800" dir="5400000" sy="-100000" algn="bl" rotWithShape="0"/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黑体 Heavy" panose="020B0A00000000000000" pitchFamily="34" charset="-122"/>
              <a:ea typeface="思源黑体 Heavy" panose="020B0A00000000000000" pitchFamily="34" charset="-122"/>
              <a:cs typeface="+mn-cs"/>
            </a:endParaRPr>
          </a:p>
        </p:txBody>
      </p:sp>
      <p:sp>
        <p:nvSpPr>
          <p:cNvPr id="90" name="矩形: 圆角 89">
            <a:extLst>
              <a:ext uri="{FF2B5EF4-FFF2-40B4-BE49-F238E27FC236}">
                <a16:creationId xmlns:a16="http://schemas.microsoft.com/office/drawing/2014/main" id="{AC24F8B7-6A58-8B09-A49E-491660C6072E}"/>
              </a:ext>
            </a:extLst>
          </p:cNvPr>
          <p:cNvSpPr/>
          <p:nvPr/>
        </p:nvSpPr>
        <p:spPr>
          <a:xfrm>
            <a:off x="9119152" y="4241966"/>
            <a:ext cx="2204607" cy="624342"/>
          </a:xfrm>
          <a:prstGeom prst="roundRect">
            <a:avLst>
              <a:gd name="adj" fmla="val 29668"/>
            </a:avLst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>
            <a:reflection stA="45000" endPos="0" dist="50800" dir="5400000" sy="-100000" algn="bl" rotWithShape="0"/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黑体 Heavy" panose="020B0A00000000000000" pitchFamily="34" charset="-122"/>
              <a:ea typeface="思源黑体 Heavy" panose="020B0A00000000000000" pitchFamily="34" charset="-122"/>
              <a:cs typeface="+mn-cs"/>
            </a:endParaRPr>
          </a:p>
        </p:txBody>
      </p:sp>
      <p:sp>
        <p:nvSpPr>
          <p:cNvPr id="91" name="矩形: 圆角 90">
            <a:extLst>
              <a:ext uri="{FF2B5EF4-FFF2-40B4-BE49-F238E27FC236}">
                <a16:creationId xmlns:a16="http://schemas.microsoft.com/office/drawing/2014/main" id="{A24D4DCE-13E5-A26C-FC79-D9E43E192ED0}"/>
              </a:ext>
            </a:extLst>
          </p:cNvPr>
          <p:cNvSpPr/>
          <p:nvPr/>
        </p:nvSpPr>
        <p:spPr>
          <a:xfrm>
            <a:off x="6754404" y="5047955"/>
            <a:ext cx="2204607" cy="624342"/>
          </a:xfrm>
          <a:prstGeom prst="roundRect">
            <a:avLst>
              <a:gd name="adj" fmla="val 29668"/>
            </a:avLst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>
            <a:reflection stA="45000" endPos="0" dist="50800" dir="5400000" sy="-100000" algn="bl" rotWithShape="0"/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黑体 Heavy" panose="020B0A00000000000000" pitchFamily="34" charset="-122"/>
              <a:ea typeface="思源黑体 Heavy" panose="020B0A00000000000000" pitchFamily="34" charset="-122"/>
              <a:cs typeface="+mn-cs"/>
            </a:endParaRPr>
          </a:p>
        </p:txBody>
      </p:sp>
      <p:sp>
        <p:nvSpPr>
          <p:cNvPr id="92" name="矩形: 圆角 91">
            <a:extLst>
              <a:ext uri="{FF2B5EF4-FFF2-40B4-BE49-F238E27FC236}">
                <a16:creationId xmlns:a16="http://schemas.microsoft.com/office/drawing/2014/main" id="{A781B67F-6545-EED8-9EBA-C2BD62E70DF6}"/>
              </a:ext>
            </a:extLst>
          </p:cNvPr>
          <p:cNvSpPr/>
          <p:nvPr/>
        </p:nvSpPr>
        <p:spPr>
          <a:xfrm>
            <a:off x="9119152" y="5047955"/>
            <a:ext cx="2204607" cy="624342"/>
          </a:xfrm>
          <a:prstGeom prst="roundRect">
            <a:avLst>
              <a:gd name="adj" fmla="val 29668"/>
            </a:avLst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>
            <a:reflection stA="45000" endPos="0" dist="50800" dir="5400000" sy="-100000" algn="bl" rotWithShape="0"/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黑体 Heavy" panose="020B0A00000000000000" pitchFamily="34" charset="-122"/>
              <a:ea typeface="思源黑体 Heavy" panose="020B0A00000000000000" pitchFamily="34" charset="-122"/>
              <a:cs typeface="+mn-cs"/>
            </a:endParaRPr>
          </a:p>
        </p:txBody>
      </p:sp>
      <p:pic>
        <p:nvPicPr>
          <p:cNvPr id="93" name="图片 92">
            <a:extLst>
              <a:ext uri="{FF2B5EF4-FFF2-40B4-BE49-F238E27FC236}">
                <a16:creationId xmlns:a16="http://schemas.microsoft.com/office/drawing/2014/main" id="{A76A90F8-AF57-DF59-2ADB-9458CCA68C04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l="2580"/>
          <a:stretch/>
        </p:blipFill>
        <p:spPr>
          <a:xfrm>
            <a:off x="6791738" y="2566936"/>
            <a:ext cx="2039830" cy="499371"/>
          </a:xfrm>
          <a:prstGeom prst="roundRect">
            <a:avLst>
              <a:gd name="adj" fmla="val 50000"/>
            </a:avLst>
          </a:prstGeom>
        </p:spPr>
      </p:pic>
      <p:pic>
        <p:nvPicPr>
          <p:cNvPr id="94" name="Picture 12" descr="AMD Logo, symbol, meaning, history, PNG, brand">
            <a:extLst>
              <a:ext uri="{FF2B5EF4-FFF2-40B4-BE49-F238E27FC236}">
                <a16:creationId xmlns:a16="http://schemas.microsoft.com/office/drawing/2014/main" id="{26CDB3FD-C13A-1BA2-A074-5985CA0D62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606" t="21387" b="23581"/>
          <a:stretch/>
        </p:blipFill>
        <p:spPr bwMode="auto">
          <a:xfrm>
            <a:off x="9291065" y="2562443"/>
            <a:ext cx="425172" cy="498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" name="Picture 12" descr="AMD Logo, symbol, meaning, history, PNG, brand">
            <a:extLst>
              <a:ext uri="{FF2B5EF4-FFF2-40B4-BE49-F238E27FC236}">
                <a16:creationId xmlns:a16="http://schemas.microsoft.com/office/drawing/2014/main" id="{BC43F221-602B-5F8D-184E-7A8280C2A7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22" r="26216" b="20988"/>
          <a:stretch/>
        </p:blipFill>
        <p:spPr bwMode="auto">
          <a:xfrm>
            <a:off x="9848334" y="2600006"/>
            <a:ext cx="1080220" cy="461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6" name="Picture 16">
            <a:extLst>
              <a:ext uri="{FF2B5EF4-FFF2-40B4-BE49-F238E27FC236}">
                <a16:creationId xmlns:a16="http://schemas.microsoft.com/office/drawing/2014/main" id="{E4A9E7B8-27C9-BB41-B26E-65DA7E1C45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1065" y="3478577"/>
            <a:ext cx="485087" cy="485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7" name="文本框 96">
            <a:extLst>
              <a:ext uri="{FF2B5EF4-FFF2-40B4-BE49-F238E27FC236}">
                <a16:creationId xmlns:a16="http://schemas.microsoft.com/office/drawing/2014/main" id="{DCFB18E7-F000-501D-6B00-2205EBA58FB8}"/>
              </a:ext>
            </a:extLst>
          </p:cNvPr>
          <p:cNvSpPr txBox="1"/>
          <p:nvPr/>
        </p:nvSpPr>
        <p:spPr>
          <a:xfrm>
            <a:off x="9986168" y="3529791"/>
            <a:ext cx="11425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>
                <a:solidFill>
                  <a:srgbClr val="000000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TPU</a:t>
            </a:r>
            <a:endParaRPr lang="zh-CN" altLang="en-US" sz="2000">
              <a:solidFill>
                <a:srgbClr val="000000"/>
              </a:solidFill>
              <a:latin typeface="思源黑体 Heavy" panose="020B0A00000000000000" pitchFamily="34" charset="-122"/>
              <a:ea typeface="思源黑体 Heavy" panose="020B0A00000000000000" pitchFamily="34" charset="-122"/>
            </a:endParaRPr>
          </a:p>
        </p:txBody>
      </p:sp>
      <p:pic>
        <p:nvPicPr>
          <p:cNvPr id="98" name="图片 97" descr="形状&#10;&#10;中度可信度描述已自动生成">
            <a:extLst>
              <a:ext uri="{FF2B5EF4-FFF2-40B4-BE49-F238E27FC236}">
                <a16:creationId xmlns:a16="http://schemas.microsoft.com/office/drawing/2014/main" id="{B281A9A3-7D23-4CAE-2440-C116C9A91BE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6509" y="3507038"/>
            <a:ext cx="1762125" cy="397472"/>
          </a:xfrm>
          <a:prstGeom prst="rect">
            <a:avLst/>
          </a:prstGeom>
        </p:spPr>
      </p:pic>
      <p:pic>
        <p:nvPicPr>
          <p:cNvPr id="99" name="Picture 18">
            <a:extLst>
              <a:ext uri="{FF2B5EF4-FFF2-40B4-BE49-F238E27FC236}">
                <a16:creationId xmlns:a16="http://schemas.microsoft.com/office/drawing/2014/main" id="{C7E71D74-F3B2-80A1-D40C-043A969942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8508" y="4391265"/>
            <a:ext cx="1690629" cy="344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" name="Picture 20" descr="寒武纪科技">
            <a:extLst>
              <a:ext uri="{FF2B5EF4-FFF2-40B4-BE49-F238E27FC236}">
                <a16:creationId xmlns:a16="http://schemas.microsoft.com/office/drawing/2014/main" id="{4941F775-728F-37CA-A5F0-A37B602CF6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2580" y="5161756"/>
            <a:ext cx="1266825" cy="438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1" name="图片 100">
            <a:extLst>
              <a:ext uri="{FF2B5EF4-FFF2-40B4-BE49-F238E27FC236}">
                <a16:creationId xmlns:a16="http://schemas.microsoft.com/office/drawing/2014/main" id="{F4C04084-3C00-B53A-5B8B-EBDE2C4A122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233894" y="5082586"/>
            <a:ext cx="1939699" cy="539442"/>
          </a:xfrm>
          <a:prstGeom prst="rect">
            <a:avLst/>
          </a:prstGeom>
        </p:spPr>
      </p:pic>
      <p:pic>
        <p:nvPicPr>
          <p:cNvPr id="102" name="Picture 24" descr="壁仞科技">
            <a:extLst>
              <a:ext uri="{FF2B5EF4-FFF2-40B4-BE49-F238E27FC236}">
                <a16:creationId xmlns:a16="http://schemas.microsoft.com/office/drawing/2014/main" id="{0A11836A-0837-296F-F894-5B5139F6C9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6673" y="4356504"/>
            <a:ext cx="1721961" cy="422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" name="图片 104">
            <a:extLst>
              <a:ext uri="{FF2B5EF4-FFF2-40B4-BE49-F238E27FC236}">
                <a16:creationId xmlns:a16="http://schemas.microsoft.com/office/drawing/2014/main" id="{B161D053-83A3-BDE1-94EB-8106078AD21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3959" y="4322865"/>
            <a:ext cx="462544" cy="462544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010816D6-9582-11C3-667B-A5590118F5C2}"/>
              </a:ext>
            </a:extLst>
          </p:cNvPr>
          <p:cNvSpPr txBox="1"/>
          <p:nvPr/>
        </p:nvSpPr>
        <p:spPr>
          <a:xfrm>
            <a:off x="906582" y="2133028"/>
            <a:ext cx="2396810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1400" b="1">
                <a:solidFill>
                  <a:schemeClr val="bg1">
                    <a:lumMod val="95000"/>
                  </a:schemeClr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稠密、稀疏、多模态大模型</a:t>
            </a:r>
            <a:endParaRPr lang="zh-CN" altLang="en-US" sz="1400" b="1" dirty="0">
              <a:solidFill>
                <a:schemeClr val="bg1">
                  <a:lumMod val="95000"/>
                </a:schemeClr>
              </a:solidFill>
              <a:latin typeface="思源黑体 Medium" panose="020B0600000000000000" pitchFamily="34" charset="-122"/>
              <a:ea typeface="思源黑体 Medium" panose="020B0600000000000000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469128E-156A-5BC2-6203-70D35D828E9B}"/>
              </a:ext>
            </a:extLst>
          </p:cNvPr>
          <p:cNvSpPr txBox="1"/>
          <p:nvPr/>
        </p:nvSpPr>
        <p:spPr>
          <a:xfrm>
            <a:off x="6640590" y="2133028"/>
            <a:ext cx="2768322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400" b="1">
                <a:solidFill>
                  <a:schemeClr val="bg1">
                    <a:lumMod val="95000"/>
                  </a:schemeClr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GPU</a:t>
            </a:r>
            <a:r>
              <a:rPr lang="zh-CN" altLang="en-US" sz="1400" b="1">
                <a:solidFill>
                  <a:schemeClr val="bg1">
                    <a:lumMod val="95000"/>
                  </a:schemeClr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、</a:t>
            </a:r>
            <a:r>
              <a:rPr lang="en-US" altLang="zh-CN" sz="1400" b="1">
                <a:solidFill>
                  <a:schemeClr val="bg1">
                    <a:lumMod val="95000"/>
                  </a:schemeClr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TPU</a:t>
            </a:r>
            <a:r>
              <a:rPr lang="zh-CN" altLang="en-US" sz="1400" b="1">
                <a:solidFill>
                  <a:schemeClr val="bg1">
                    <a:lumMod val="95000"/>
                  </a:schemeClr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、</a:t>
            </a:r>
            <a:r>
              <a:rPr lang="en-US" altLang="zh-CN" sz="1400" b="1">
                <a:solidFill>
                  <a:schemeClr val="bg1">
                    <a:lumMod val="95000"/>
                  </a:schemeClr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NPU</a:t>
            </a:r>
            <a:r>
              <a:rPr lang="zh-CN" altLang="en-US" sz="1400" b="1">
                <a:solidFill>
                  <a:schemeClr val="bg1">
                    <a:lumMod val="95000"/>
                  </a:schemeClr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、</a:t>
            </a:r>
            <a:r>
              <a:rPr lang="en-US" altLang="zh-CN" sz="1400" b="1">
                <a:solidFill>
                  <a:schemeClr val="bg1">
                    <a:lumMod val="95000"/>
                  </a:schemeClr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FPGA ……</a:t>
            </a:r>
            <a:endParaRPr lang="zh-CN" altLang="en-US" sz="1400" b="1" dirty="0">
              <a:solidFill>
                <a:schemeClr val="bg1">
                  <a:lumMod val="95000"/>
                </a:schemeClr>
              </a:solidFill>
              <a:latin typeface="思源黑体 Heavy" panose="020B0A00000000000000" pitchFamily="34" charset="-122"/>
              <a:ea typeface="思源黑体 Heavy" panose="020B0A00000000000000" pitchFamily="34" charset="-122"/>
            </a:endParaRPr>
          </a:p>
        </p:txBody>
      </p:sp>
      <p:pic>
        <p:nvPicPr>
          <p:cNvPr id="1030" name="Picture 6" descr="Running Kimi-Audio on Windows: An Installation Guide">
            <a:extLst>
              <a:ext uri="{FF2B5EF4-FFF2-40B4-BE49-F238E27FC236}">
                <a16:creationId xmlns:a16="http://schemas.microsoft.com/office/drawing/2014/main" id="{6907ACC5-15B3-B89C-229A-ED43766DF0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13" t="16563" r="31296" b="15563"/>
          <a:stretch>
            <a:fillRect/>
          </a:stretch>
        </p:blipFill>
        <p:spPr bwMode="auto">
          <a:xfrm>
            <a:off x="3519182" y="3503146"/>
            <a:ext cx="531335" cy="491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43DA703-3E96-D5F0-85F9-215E1D06C513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260533" y="3576062"/>
            <a:ext cx="765258" cy="345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8348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528955" y="522605"/>
            <a:ext cx="7624445" cy="491490"/>
          </a:xfrm>
        </p:spPr>
        <p:txBody>
          <a:bodyPr/>
          <a:lstStyle/>
          <a:p>
            <a:r>
              <a:rPr lang="en-US" altLang="zh-CN" dirty="0"/>
              <a:t>1.3 </a:t>
            </a:r>
            <a:r>
              <a:rPr lang="zh-CN" altLang="en-US" dirty="0"/>
              <a:t>较同类产品的优势</a:t>
            </a:r>
          </a:p>
        </p:txBody>
      </p:sp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13C9C288-5067-A32A-3A64-22E980C08DA4}"/>
              </a:ext>
            </a:extLst>
          </p:cNvPr>
          <p:cNvSpPr/>
          <p:nvPr/>
        </p:nvSpPr>
        <p:spPr>
          <a:xfrm>
            <a:off x="702115" y="1483167"/>
            <a:ext cx="5184048" cy="4684630"/>
          </a:xfrm>
          <a:prstGeom prst="roundRect">
            <a:avLst>
              <a:gd name="adj" fmla="val 4683"/>
            </a:avLst>
          </a:prstGeom>
          <a:gradFill flip="none" rotWithShape="1">
            <a:gsLst>
              <a:gs pos="0">
                <a:srgbClr val="00256E">
                  <a:lumMod val="100000"/>
                </a:srgbClr>
              </a:gs>
              <a:gs pos="100000">
                <a:srgbClr val="0A34BA">
                  <a:lumMod val="100000"/>
                </a:srgbClr>
              </a:gs>
            </a:gsLst>
            <a:lin ang="2700000" scaled="1"/>
            <a:tileRect/>
          </a:gradFill>
          <a:ln w="19050" cap="flat" cmpd="sng" algn="ctr">
            <a:noFill/>
            <a:prstDash val="solid"/>
            <a:miter lim="800000"/>
          </a:ln>
          <a:effectLst>
            <a:reflection blurRad="25400" stA="19000" endPos="9000" dir="5400000" sy="-100000" algn="bl" rotWithShape="0"/>
          </a:effectLst>
        </p:spPr>
        <p:txBody>
          <a:bodyPr rtlCol="0" anchor="ctr"/>
          <a:lstStyle/>
          <a:p>
            <a:pPr algn="ctr">
              <a:defRPr/>
            </a:pPr>
            <a:endParaRPr lang="zh-CN" altLang="en-US" kern="0">
              <a:solidFill>
                <a:prstClr val="white"/>
              </a:solidFill>
              <a:latin typeface="思源黑体 Heavy" panose="020B0A00000000000000" pitchFamily="34" charset="-122"/>
              <a:ea typeface="思源黑体 Heavy" panose="020B0A00000000000000" pitchFamily="34" charset="-122"/>
            </a:endParaRPr>
          </a:p>
        </p:txBody>
      </p:sp>
      <p:sp>
        <p:nvSpPr>
          <p:cNvPr id="26" name="矩形: 圆角 25">
            <a:extLst>
              <a:ext uri="{FF2B5EF4-FFF2-40B4-BE49-F238E27FC236}">
                <a16:creationId xmlns:a16="http://schemas.microsoft.com/office/drawing/2014/main" id="{B1A1B0CF-98CB-5E28-68D5-E3166C9ED7DD}"/>
              </a:ext>
            </a:extLst>
          </p:cNvPr>
          <p:cNvSpPr/>
          <p:nvPr/>
        </p:nvSpPr>
        <p:spPr>
          <a:xfrm>
            <a:off x="6345660" y="1483167"/>
            <a:ext cx="5151015" cy="4684629"/>
          </a:xfrm>
          <a:prstGeom prst="roundRect">
            <a:avLst>
              <a:gd name="adj" fmla="val 4683"/>
            </a:avLst>
          </a:prstGeom>
          <a:gradFill flip="none" rotWithShape="1">
            <a:gsLst>
              <a:gs pos="0">
                <a:srgbClr val="FF9900"/>
              </a:gs>
              <a:gs pos="100000">
                <a:srgbClr val="FFCC99"/>
              </a:gs>
            </a:gsLst>
            <a:lin ang="2700000" scaled="1"/>
            <a:tileRect/>
          </a:gradFill>
          <a:ln w="19050" cap="flat" cmpd="sng" algn="ctr">
            <a:noFill/>
            <a:prstDash val="solid"/>
            <a:miter lim="800000"/>
          </a:ln>
          <a:effectLst>
            <a:reflection blurRad="25400" stA="19000" endPos="9000" dir="5400000" sy="-100000" algn="bl" rotWithShape="0"/>
          </a:effectLst>
        </p:spPr>
        <p:txBody>
          <a:bodyPr rtlCol="0" anchor="ctr"/>
          <a:lstStyle/>
          <a:p>
            <a:pPr algn="ctr">
              <a:defRPr/>
            </a:pPr>
            <a:endParaRPr lang="zh-CN" altLang="en-US" kern="0">
              <a:solidFill>
                <a:prstClr val="white"/>
              </a:solidFill>
              <a:latin typeface="思源黑体 Heavy" panose="020B0A00000000000000" pitchFamily="34" charset="-122"/>
              <a:ea typeface="思源黑体 Heavy" panose="020B0A00000000000000" pitchFamily="34" charset="-122"/>
            </a:endParaRPr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id="{0C15401F-9AB1-74E3-9E99-C46BF553C38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21716"/>
          <a:stretch/>
        </p:blipFill>
        <p:spPr>
          <a:xfrm>
            <a:off x="1025046" y="2460008"/>
            <a:ext cx="4475002" cy="3408529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4206016E-5AF3-DDC1-CA7E-1A3D3280DB6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30804"/>
          <a:stretch/>
        </p:blipFill>
        <p:spPr>
          <a:xfrm>
            <a:off x="6647107" y="2439538"/>
            <a:ext cx="4578178" cy="342900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79D93981-0622-2FC6-E59F-6111D0528162}"/>
              </a:ext>
            </a:extLst>
          </p:cNvPr>
          <p:cNvSpPr txBox="1"/>
          <p:nvPr/>
        </p:nvSpPr>
        <p:spPr>
          <a:xfrm>
            <a:off x="902500" y="1631844"/>
            <a:ext cx="2698175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800" b="1">
                <a:solidFill>
                  <a:srgbClr val="FFCD69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支持自定义模型</a:t>
            </a:r>
            <a:endParaRPr lang="zh-CN" altLang="en-US" sz="2800" b="1" dirty="0">
              <a:solidFill>
                <a:srgbClr val="FFCD69"/>
              </a:solidFill>
              <a:latin typeface="思源黑体 Heavy" panose="020B0A00000000000000" pitchFamily="34" charset="-122"/>
              <a:ea typeface="思源黑体 Heavy" panose="020B0A00000000000000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E282921-56AA-2B9B-8A9F-60364D66E8BA}"/>
              </a:ext>
            </a:extLst>
          </p:cNvPr>
          <p:cNvSpPr txBox="1"/>
          <p:nvPr/>
        </p:nvSpPr>
        <p:spPr>
          <a:xfrm>
            <a:off x="6581278" y="1617532"/>
            <a:ext cx="2698175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800" b="1">
                <a:solidFill>
                  <a:srgbClr val="3863FF">
                    <a:lumMod val="50000"/>
                  </a:srgbClr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支持自定义硬件</a:t>
            </a:r>
            <a:endParaRPr lang="zh-CN" altLang="en-US" sz="2800" b="1" dirty="0">
              <a:solidFill>
                <a:srgbClr val="3863FF">
                  <a:lumMod val="50000"/>
                </a:srgbClr>
              </a:solidFill>
              <a:latin typeface="思源黑体 Heavy" panose="020B0A00000000000000" pitchFamily="34" charset="-122"/>
              <a:ea typeface="思源黑体 Heavy" panose="020B0A00000000000000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C4350C7-CB95-00AB-0E92-70CC4100B604}"/>
              </a:ext>
            </a:extLst>
          </p:cNvPr>
          <p:cNvSpPr txBox="1"/>
          <p:nvPr/>
        </p:nvSpPr>
        <p:spPr>
          <a:xfrm>
            <a:off x="906582" y="2133028"/>
            <a:ext cx="3134191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1400" b="1">
                <a:solidFill>
                  <a:schemeClr val="bg1">
                    <a:lumMod val="95000"/>
                  </a:schemeClr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可选择模型结构，设定模型各项参数</a:t>
            </a:r>
            <a:endParaRPr lang="zh-CN" altLang="en-US" sz="1400" b="1" dirty="0">
              <a:solidFill>
                <a:schemeClr val="bg1">
                  <a:lumMod val="95000"/>
                </a:schemeClr>
              </a:solidFill>
              <a:latin typeface="思源黑体 Medium" panose="020B0600000000000000" pitchFamily="34" charset="-122"/>
              <a:ea typeface="思源黑体 Medium" panose="020B0600000000000000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DF92C8F-60EE-8C41-E37A-A508BBF46DF3}"/>
              </a:ext>
            </a:extLst>
          </p:cNvPr>
          <p:cNvSpPr txBox="1"/>
          <p:nvPr/>
        </p:nvSpPr>
        <p:spPr>
          <a:xfrm>
            <a:off x="6581278" y="2121228"/>
            <a:ext cx="3236784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1400" b="1">
                <a:solidFill>
                  <a:schemeClr val="bg1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可自定义填写硬件算力，计算需求配置</a:t>
            </a:r>
            <a:endParaRPr lang="zh-CN" altLang="en-US" sz="1400" b="1" dirty="0">
              <a:solidFill>
                <a:schemeClr val="bg1"/>
              </a:solidFill>
              <a:latin typeface="思源黑体 Heavy" panose="020B0A00000000000000" pitchFamily="34" charset="-122"/>
              <a:ea typeface="思源黑体 Heavy" panose="020B0A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891496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528955" y="522605"/>
            <a:ext cx="7624445" cy="491490"/>
          </a:xfrm>
        </p:spPr>
        <p:txBody>
          <a:bodyPr/>
          <a:lstStyle/>
          <a:p>
            <a:r>
              <a:rPr lang="en-US" altLang="zh-CN" dirty="0"/>
              <a:t>1.4 </a:t>
            </a:r>
            <a:r>
              <a:rPr lang="zh-CN" altLang="en-US" dirty="0"/>
              <a:t>赛题完成情况</a:t>
            </a: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6449144B-3A54-D5DE-A1DE-C51B0BB291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843539"/>
              </p:ext>
            </p:extLst>
          </p:nvPr>
        </p:nvGraphicFramePr>
        <p:xfrm>
          <a:off x="333678" y="1189145"/>
          <a:ext cx="7264155" cy="5106064"/>
        </p:xfrm>
        <a:graphic>
          <a:graphicData uri="http://schemas.openxmlformats.org/drawingml/2006/table">
            <a:tbl>
              <a:tblPr/>
              <a:tblGrid>
                <a:gridCol w="3601013">
                  <a:extLst>
                    <a:ext uri="{9D8B030D-6E8A-4147-A177-3AD203B41FA5}">
                      <a16:colId xmlns:a16="http://schemas.microsoft.com/office/drawing/2014/main" val="3764003450"/>
                    </a:ext>
                  </a:extLst>
                </a:gridCol>
                <a:gridCol w="3663142">
                  <a:extLst>
                    <a:ext uri="{9D8B030D-6E8A-4147-A177-3AD203B41FA5}">
                      <a16:colId xmlns:a16="http://schemas.microsoft.com/office/drawing/2014/main" val="2658354817"/>
                    </a:ext>
                  </a:extLst>
                </a:gridCol>
              </a:tblGrid>
              <a:tr h="426064">
                <a:tc>
                  <a:txBody>
                    <a:bodyPr/>
                    <a:lstStyle/>
                    <a:p>
                      <a:pPr marL="0" algn="ctr">
                        <a:spcBef>
                          <a:spcPts val="0"/>
                        </a:spcBef>
                      </a:pPr>
                      <a:r>
                        <a:rPr lang="zh-CN" altLang="en-US" sz="1600" b="1" spc="100" baseline="0" dirty="0">
                          <a:solidFill>
                            <a:schemeClr val="bg1"/>
                          </a:solidFill>
                          <a:effectLst/>
                          <a:latin typeface="思源黑体 Heavy" panose="020B0A00000000000000" pitchFamily="34" charset="-122"/>
                          <a:ea typeface="思源黑体 Heavy" panose="020B0A00000000000000" pitchFamily="34" charset="-122"/>
                        </a:rPr>
                        <a:t>赛题要求</a:t>
                      </a:r>
                    </a:p>
                  </a:txBody>
                  <a:tcPr marL="30257" marR="30257" marT="13964" marB="13964" anchor="ctr">
                    <a:lnL w="28575" cap="flat" cmpd="sng" algn="ctr">
                      <a:solidFill>
                        <a:srgbClr val="254F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54F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54F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54F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>
                        <a:spcBef>
                          <a:spcPts val="0"/>
                        </a:spcBef>
                      </a:pPr>
                      <a:r>
                        <a:rPr lang="zh-CN" altLang="en-US" sz="1600" b="1" spc="100" baseline="0" dirty="0">
                          <a:solidFill>
                            <a:schemeClr val="bg1"/>
                          </a:solidFill>
                          <a:effectLst/>
                          <a:latin typeface="思源黑体 Heavy" panose="020B0A00000000000000" pitchFamily="34" charset="-122"/>
                          <a:ea typeface="思源黑体 Heavy" panose="020B0A00000000000000" pitchFamily="34" charset="-122"/>
                        </a:rPr>
                        <a:t>完成情况</a:t>
                      </a:r>
                    </a:p>
                  </a:txBody>
                  <a:tcPr marL="30257" marR="30257" marT="13964" marB="13964" anchor="ctr">
                    <a:lnL w="28575" cap="flat" cmpd="sng" algn="ctr">
                      <a:solidFill>
                        <a:srgbClr val="254F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54F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54F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54F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4201984"/>
                  </a:ext>
                </a:extLst>
              </a:tr>
              <a:tr h="900000">
                <a:tc>
                  <a:txBody>
                    <a:bodyPr/>
                    <a:lstStyle/>
                    <a:p>
                      <a:pPr marL="0" algn="l">
                        <a:spcBef>
                          <a:spcPts val="0"/>
                        </a:spcBef>
                      </a:pPr>
                      <a:r>
                        <a:rPr lang="zh-CN" altLang="en-US" sz="1400" dirty="0"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</a:rPr>
                        <a:t>支持多种模型类型，模型参数，量化方案，并发量，最大</a:t>
                      </a:r>
                      <a:r>
                        <a:rPr lang="en-US" altLang="zh-CN" sz="1400" dirty="0"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</a:rPr>
                        <a:t>tokens</a:t>
                      </a:r>
                      <a:r>
                        <a:rPr lang="zh-CN" altLang="en-US" sz="1400" dirty="0"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</a:rPr>
                        <a:t>数等负载建模能力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254F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54F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54F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54F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>
                        <a:spcBef>
                          <a:spcPts val="0"/>
                        </a:spcBef>
                      </a:pPr>
                      <a:r>
                        <a:rPr lang="zh-CN" altLang="en-US" sz="1400" dirty="0"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</a:rPr>
                        <a:t>✅支持主流稠密、稀疏、多模态大模型，支持自定义模型结构参数，支持自定义负载及服务指标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254F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54F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54F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54F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4935823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marL="0" algn="l">
                        <a:spcBef>
                          <a:spcPts val="0"/>
                        </a:spcBef>
                      </a:pPr>
                      <a:r>
                        <a:rPr lang="zh-CN" altLang="en-US" sz="1400" dirty="0">
                          <a:solidFill>
                            <a:schemeClr val="bg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</a:rPr>
                        <a:t>支持多种硬件资源，显存，卡数等资源抽象能力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254F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54F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54F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54F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>
                        <a:spcBef>
                          <a:spcPts val="0"/>
                        </a:spcBef>
                      </a:pPr>
                      <a:r>
                        <a:rPr lang="zh-CN" altLang="en-US" sz="1400" dirty="0">
                          <a:solidFill>
                            <a:schemeClr val="bg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</a:rPr>
                        <a:t>✅支持国内外异构硬件，包括</a:t>
                      </a:r>
                      <a:r>
                        <a:rPr lang="en-US" altLang="zh-CN" sz="1400" dirty="0">
                          <a:solidFill>
                            <a:schemeClr val="bg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</a:rPr>
                        <a:t>GPU</a:t>
                      </a:r>
                      <a:r>
                        <a:rPr lang="zh-CN" altLang="en-US" sz="1400" dirty="0">
                          <a:solidFill>
                            <a:schemeClr val="bg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</a:rPr>
                        <a:t>、</a:t>
                      </a:r>
                      <a:r>
                        <a:rPr lang="en-US" altLang="zh-CN" sz="1400" dirty="0">
                          <a:solidFill>
                            <a:schemeClr val="bg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</a:rPr>
                        <a:t>TPU</a:t>
                      </a:r>
                      <a:r>
                        <a:rPr lang="zh-CN" altLang="en-US" sz="1400" dirty="0">
                          <a:solidFill>
                            <a:schemeClr val="bg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</a:rPr>
                        <a:t>、</a:t>
                      </a:r>
                      <a:r>
                        <a:rPr lang="en-US" altLang="zh-CN" sz="1400" dirty="0">
                          <a:solidFill>
                            <a:schemeClr val="bg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</a:rPr>
                        <a:t>NPU</a:t>
                      </a:r>
                      <a:r>
                        <a:rPr lang="zh-CN" altLang="en-US" sz="1400" dirty="0">
                          <a:solidFill>
                            <a:schemeClr val="bg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</a:rPr>
                        <a:t>、</a:t>
                      </a:r>
                      <a:r>
                        <a:rPr lang="en-US" altLang="zh-CN" sz="1400" dirty="0">
                          <a:solidFill>
                            <a:schemeClr val="bg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</a:rPr>
                        <a:t>FPGA</a:t>
                      </a:r>
                      <a:r>
                        <a:rPr lang="zh-CN" altLang="en-US" sz="1400" dirty="0">
                          <a:solidFill>
                            <a:schemeClr val="bg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</a:rPr>
                        <a:t>等，智能推荐硬件配置需求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254F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54F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54F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54F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8613526"/>
                  </a:ext>
                </a:extLst>
              </a:tr>
              <a:tr h="900000">
                <a:tc>
                  <a:txBody>
                    <a:bodyPr/>
                    <a:lstStyle/>
                    <a:p>
                      <a:pPr marL="0" algn="l">
                        <a:spcBef>
                          <a:spcPts val="0"/>
                        </a:spcBef>
                      </a:pPr>
                      <a:r>
                        <a:rPr lang="zh-CN" altLang="en-US" sz="1400" dirty="0"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</a:rPr>
                        <a:t>建模方案。提供详细的负载、硬件资源的建模方案描述，给出度量依据、建模方法、参考文献、算法依据、计算过程等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254F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54F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54F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54F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>
                        <a:spcBef>
                          <a:spcPts val="0"/>
                        </a:spcBef>
                      </a:pPr>
                      <a:r>
                        <a:rPr lang="zh-CN" altLang="en-US" sz="1400" dirty="0"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</a:rPr>
                        <a:t>✅支持显存占用分析，支持通过算力及互联带宽计算硬件需求，并详细给出计算公式、以及算法依据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254F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54F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54F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54F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5351094"/>
                  </a:ext>
                </a:extLst>
              </a:tr>
              <a:tr h="900000">
                <a:tc>
                  <a:txBody>
                    <a:bodyPr/>
                    <a:lstStyle/>
                    <a:p>
                      <a:pPr marL="0" algn="l">
                        <a:spcBef>
                          <a:spcPts val="0"/>
                        </a:spcBef>
                      </a:pPr>
                      <a:r>
                        <a:rPr lang="zh-CN" altLang="en-US" sz="1400" dirty="0">
                          <a:solidFill>
                            <a:schemeClr val="bg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</a:rPr>
                        <a:t>算力需求预测误差：不同测试用例下，度量工具输出的模型需求与实际运行真值偏差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254F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54F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54F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54F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>
                        <a:spcBef>
                          <a:spcPts val="0"/>
                        </a:spcBef>
                      </a:pPr>
                      <a:r>
                        <a:rPr lang="zh-CN" altLang="en-US" sz="1400" dirty="0">
                          <a:solidFill>
                            <a:schemeClr val="bg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</a:rPr>
                        <a:t>✅经过实测验证，在不同输入负载下，各部分显存计算误差不超过</a:t>
                      </a:r>
                      <a:r>
                        <a:rPr lang="en-US" altLang="zh-CN" sz="1400" dirty="0">
                          <a:solidFill>
                            <a:schemeClr val="bg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</a:rPr>
                        <a:t>5%</a:t>
                      </a:r>
                      <a:r>
                        <a:rPr lang="zh-CN" altLang="en-US" sz="1400" dirty="0">
                          <a:solidFill>
                            <a:schemeClr val="bg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</a:rPr>
                        <a:t>，推荐硬件配置能够满足吞吐量要求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254F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54F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54F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54F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502505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marL="0" algn="l">
                        <a:spcBef>
                          <a:spcPts val="0"/>
                        </a:spcBef>
                      </a:pPr>
                      <a:r>
                        <a:rPr lang="zh-CN" altLang="en-US" sz="1400"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</a:rPr>
                        <a:t>代码结构清晰，模块化设计，便于维护和扩展。重要代码注释完整。且必须完全开源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254F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54F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54F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54F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>
                        <a:spcBef>
                          <a:spcPts val="0"/>
                        </a:spcBef>
                      </a:pPr>
                      <a:r>
                        <a:rPr lang="zh-CN" altLang="en-US" sz="1400"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</a:rPr>
                        <a:t>✅网页、算力测试工具、可视化绘图代码全部开源并配有完整注释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254F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54F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54F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54F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59462987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marL="0" algn="l">
                        <a:spcBef>
                          <a:spcPts val="0"/>
                        </a:spcBef>
                      </a:pPr>
                      <a:r>
                        <a:rPr lang="zh-CN" altLang="en-US" sz="1400" dirty="0">
                          <a:solidFill>
                            <a:schemeClr val="bg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</a:rPr>
                        <a:t>文档详细清晰，包含安装方式及使用方法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254F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54F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54F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54F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>
                        <a:spcBef>
                          <a:spcPts val="0"/>
                        </a:spcBef>
                      </a:pPr>
                      <a:r>
                        <a:rPr lang="zh-CN" altLang="en-US" sz="1400" dirty="0">
                          <a:solidFill>
                            <a:schemeClr val="bg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</a:rPr>
                        <a:t>✅使用方法见详细</a:t>
                      </a:r>
                      <a:r>
                        <a:rPr lang="en-US" altLang="zh-CN" sz="1400" dirty="0">
                          <a:solidFill>
                            <a:schemeClr val="bg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</a:rPr>
                        <a:t>README</a:t>
                      </a:r>
                      <a:r>
                        <a:rPr lang="zh-CN" altLang="en-US" sz="1400" dirty="0">
                          <a:solidFill>
                            <a:schemeClr val="bg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</a:rPr>
                        <a:t>文档及说明书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254F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54F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54F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54F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447031"/>
                  </a:ext>
                </a:extLst>
              </a:tr>
            </a:tbl>
          </a:graphicData>
        </a:graphic>
      </p:graphicFrame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4C2321DF-9CC5-9B24-3AED-74E15C522F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2105594"/>
              </p:ext>
            </p:extLst>
          </p:nvPr>
        </p:nvGraphicFramePr>
        <p:xfrm>
          <a:off x="7708669" y="1189145"/>
          <a:ext cx="4051069" cy="5127835"/>
        </p:xfrm>
        <a:graphic>
          <a:graphicData uri="http://schemas.openxmlformats.org/drawingml/2006/table">
            <a:tbl>
              <a:tblPr/>
              <a:tblGrid>
                <a:gridCol w="3053542">
                  <a:extLst>
                    <a:ext uri="{9D8B030D-6E8A-4147-A177-3AD203B41FA5}">
                      <a16:colId xmlns:a16="http://schemas.microsoft.com/office/drawing/2014/main" val="1340380295"/>
                    </a:ext>
                  </a:extLst>
                </a:gridCol>
                <a:gridCol w="997527">
                  <a:extLst>
                    <a:ext uri="{9D8B030D-6E8A-4147-A177-3AD203B41FA5}">
                      <a16:colId xmlns:a16="http://schemas.microsoft.com/office/drawing/2014/main" val="3769217252"/>
                    </a:ext>
                  </a:extLst>
                </a:gridCol>
              </a:tblGrid>
              <a:tr h="435211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0"/>
                        </a:spcBef>
                      </a:pPr>
                      <a:r>
                        <a:rPr lang="zh-CN" altLang="en-US" sz="1400" kern="1200" dirty="0">
                          <a:solidFill>
                            <a:schemeClr val="bg1"/>
                          </a:solidFill>
                          <a:effectLst/>
                          <a:latin typeface="思源黑体 Heavy" panose="020B0A00000000000000" pitchFamily="34" charset="-122"/>
                          <a:ea typeface="思源黑体 Heavy" panose="020B0A00000000000000" pitchFamily="34" charset="-122"/>
                          <a:cs typeface="+mn-cs"/>
                        </a:rPr>
                        <a:t>创新点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254F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54F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54F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54F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0"/>
                        </a:spcBef>
                      </a:pPr>
                      <a:r>
                        <a:rPr lang="zh-CN" altLang="en-US" sz="1400" kern="1200" dirty="0">
                          <a:solidFill>
                            <a:schemeClr val="bg1"/>
                          </a:solidFill>
                          <a:effectLst/>
                          <a:latin typeface="思源黑体 Heavy" panose="020B0A00000000000000" pitchFamily="34" charset="-122"/>
                          <a:ea typeface="思源黑体 Heavy" panose="020B0A00000000000000" pitchFamily="34" charset="-122"/>
                          <a:cs typeface="+mn-cs"/>
                        </a:rPr>
                        <a:t>完成情况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254F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54F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54F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54F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2692696"/>
                  </a:ext>
                </a:extLst>
              </a:tr>
              <a:tr h="890244">
                <a:tc>
                  <a:txBody>
                    <a:bodyPr/>
                    <a:lstStyle/>
                    <a:p>
                      <a:pPr marL="108000" algn="l" defTabSz="914400" rtl="0" eaLnBrk="1" latinLnBrk="0" hangingPunct="1">
                        <a:spcBef>
                          <a:spcPts val="0"/>
                        </a:spcBef>
                      </a:pPr>
                      <a:r>
                        <a:rPr lang="zh-CN" altLang="en-US" sz="1400" kern="1200" dirty="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支持自定义模型、自定义硬件</a:t>
                      </a:r>
                    </a:p>
                  </a:txBody>
                  <a:tcPr marL="45720" marR="45720" anchor="ctr">
                    <a:lnL w="28575" cap="flat" cmpd="sng" algn="ctr">
                      <a:solidFill>
                        <a:srgbClr val="254F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54F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54F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54F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0"/>
                        </a:spcBef>
                      </a:pPr>
                      <a:r>
                        <a:rPr lang="zh-CN" altLang="en-US" sz="1400" kern="120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✅</a:t>
                      </a:r>
                    </a:p>
                  </a:txBody>
                  <a:tcPr marL="45720" marR="45720" anchor="ctr">
                    <a:lnL w="28575" cap="flat" cmpd="sng" algn="ctr">
                      <a:solidFill>
                        <a:srgbClr val="254F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54F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54F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54F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28324"/>
                  </a:ext>
                </a:extLst>
              </a:tr>
              <a:tr h="716280">
                <a:tc>
                  <a:txBody>
                    <a:bodyPr/>
                    <a:lstStyle/>
                    <a:p>
                      <a:pPr marL="108000" algn="l" defTabSz="914400" rtl="0" eaLnBrk="1" latinLnBrk="0" hangingPunct="1">
                        <a:spcBef>
                          <a:spcPts val="0"/>
                        </a:spcBef>
                      </a:pPr>
                      <a:r>
                        <a:rPr lang="zh-CN" altLang="en-US" sz="1400" kern="1200" dirty="0">
                          <a:solidFill>
                            <a:schemeClr val="bg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根据模型类型精确划分显存占比</a:t>
                      </a:r>
                    </a:p>
                  </a:txBody>
                  <a:tcPr marL="45720" marR="45720" anchor="ctr">
                    <a:lnL w="28575" cap="flat" cmpd="sng" algn="ctr">
                      <a:solidFill>
                        <a:srgbClr val="254F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54F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54F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54F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0"/>
                        </a:spcBef>
                      </a:pPr>
                      <a:r>
                        <a:rPr lang="zh-CN" altLang="en-US" sz="1400" kern="1200" dirty="0">
                          <a:solidFill>
                            <a:schemeClr val="bg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✅</a:t>
                      </a:r>
                    </a:p>
                  </a:txBody>
                  <a:tcPr marL="45720" marR="45720" anchor="ctr">
                    <a:lnL w="28575" cap="flat" cmpd="sng" algn="ctr">
                      <a:solidFill>
                        <a:srgbClr val="254F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54F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54F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54F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5105316"/>
                  </a:ext>
                </a:extLst>
              </a:tr>
              <a:tr h="899160">
                <a:tc>
                  <a:txBody>
                    <a:bodyPr/>
                    <a:lstStyle/>
                    <a:p>
                      <a:pPr marL="108000" algn="l" defTabSz="914400" rtl="0" eaLnBrk="1" latinLnBrk="0" hangingPunct="1">
                        <a:spcBef>
                          <a:spcPts val="0"/>
                        </a:spcBef>
                      </a:pPr>
                      <a:r>
                        <a:rPr lang="zh-CN" altLang="en-US" sz="1400" kern="1200" dirty="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使用经验因子控制额外开销计算</a:t>
                      </a:r>
                    </a:p>
                  </a:txBody>
                  <a:tcPr marL="45720" marR="45720" anchor="ctr">
                    <a:lnL w="28575" cap="flat" cmpd="sng" algn="ctr">
                      <a:solidFill>
                        <a:srgbClr val="254F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54F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54F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54F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0"/>
                        </a:spcBef>
                      </a:pPr>
                      <a:r>
                        <a:rPr lang="zh-CN" altLang="en-US" sz="1400" kern="1200" dirty="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✅</a:t>
                      </a:r>
                    </a:p>
                  </a:txBody>
                  <a:tcPr marL="45720" marR="45720" anchor="ctr">
                    <a:lnL w="28575" cap="flat" cmpd="sng" algn="ctr">
                      <a:solidFill>
                        <a:srgbClr val="254F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54F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54F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54F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6673809"/>
                  </a:ext>
                </a:extLst>
              </a:tr>
              <a:tr h="899160">
                <a:tc>
                  <a:txBody>
                    <a:bodyPr/>
                    <a:lstStyle/>
                    <a:p>
                      <a:pPr marL="108000" algn="l" defTabSz="914400" rtl="0" eaLnBrk="1" latinLnBrk="0" hangingPunct="1">
                        <a:spcBef>
                          <a:spcPts val="0"/>
                        </a:spcBef>
                      </a:pPr>
                      <a:r>
                        <a:rPr lang="zh-CN" altLang="en-US" sz="1400" kern="1200" dirty="0">
                          <a:solidFill>
                            <a:schemeClr val="bg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通过算力评估工具实测硬件真实算力</a:t>
                      </a:r>
                    </a:p>
                  </a:txBody>
                  <a:tcPr marL="45720" marR="45720" anchor="ctr">
                    <a:lnL w="28575" cap="flat" cmpd="sng" algn="ctr">
                      <a:solidFill>
                        <a:srgbClr val="254F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54F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54F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54F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0"/>
                        </a:spcBef>
                      </a:pPr>
                      <a:r>
                        <a:rPr lang="zh-CN" altLang="en-US" sz="1400" kern="1200" dirty="0">
                          <a:solidFill>
                            <a:schemeClr val="bg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✅</a:t>
                      </a:r>
                    </a:p>
                  </a:txBody>
                  <a:tcPr marL="45720" marR="45720" anchor="ctr">
                    <a:lnL w="28575" cap="flat" cmpd="sng" algn="ctr">
                      <a:solidFill>
                        <a:srgbClr val="254F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54F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54F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54F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3755105"/>
                  </a:ext>
                </a:extLst>
              </a:tr>
              <a:tr h="723900">
                <a:tc>
                  <a:txBody>
                    <a:bodyPr/>
                    <a:lstStyle/>
                    <a:p>
                      <a:pPr marL="108000" algn="l" defTabSz="914400" rtl="0" eaLnBrk="1" latinLnBrk="0" hangingPunct="1">
                        <a:spcBef>
                          <a:spcPts val="0"/>
                        </a:spcBef>
                      </a:pPr>
                      <a:r>
                        <a:rPr lang="zh-CN" altLang="en-US" sz="1400" kern="1200" dirty="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通过模型部署实测显存计算准确性</a:t>
                      </a:r>
                    </a:p>
                  </a:txBody>
                  <a:tcPr marL="45720" marR="45720" anchor="ctr">
                    <a:lnL w="28575" cap="flat" cmpd="sng" algn="ctr">
                      <a:solidFill>
                        <a:srgbClr val="254F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54F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54F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54F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0"/>
                        </a:spcBef>
                      </a:pPr>
                      <a:r>
                        <a:rPr lang="zh-CN" altLang="en-US" sz="1400" kern="120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✅</a:t>
                      </a:r>
                    </a:p>
                  </a:txBody>
                  <a:tcPr marL="45720" marR="45720" anchor="ctr">
                    <a:lnL w="28575" cap="flat" cmpd="sng" algn="ctr">
                      <a:solidFill>
                        <a:srgbClr val="254F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54F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54F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54F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3528318"/>
                  </a:ext>
                </a:extLst>
              </a:tr>
              <a:tr h="563880">
                <a:tc>
                  <a:txBody>
                    <a:bodyPr/>
                    <a:lstStyle/>
                    <a:p>
                      <a:pPr marL="108000" algn="l" defTabSz="914400" rtl="0" eaLnBrk="1" latinLnBrk="0" hangingPunct="1">
                        <a:spcBef>
                          <a:spcPts val="0"/>
                        </a:spcBef>
                      </a:pPr>
                      <a:r>
                        <a:rPr lang="zh-CN" altLang="en-US" sz="1400" kern="1200" dirty="0">
                          <a:solidFill>
                            <a:schemeClr val="bg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通过</a:t>
                      </a:r>
                      <a:r>
                        <a:rPr lang="en-US" altLang="zh-CN" sz="1400" kern="1200" dirty="0">
                          <a:solidFill>
                            <a:schemeClr val="bg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SLO</a:t>
                      </a:r>
                      <a:r>
                        <a:rPr lang="zh-CN" altLang="en-US" sz="1400" kern="1200" dirty="0">
                          <a:solidFill>
                            <a:schemeClr val="bg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测试推荐配置达标情况</a:t>
                      </a:r>
                    </a:p>
                  </a:txBody>
                  <a:tcPr marL="45720" marR="45720" anchor="ctr">
                    <a:lnL w="28575" cap="flat" cmpd="sng" algn="ctr">
                      <a:solidFill>
                        <a:srgbClr val="254F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54F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54F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54F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0"/>
                        </a:spcBef>
                      </a:pPr>
                      <a:r>
                        <a:rPr lang="zh-CN" altLang="en-US" sz="1400" kern="1200" dirty="0">
                          <a:solidFill>
                            <a:schemeClr val="bg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✅</a:t>
                      </a:r>
                    </a:p>
                  </a:txBody>
                  <a:tcPr marL="45720" marR="45720" anchor="ctr">
                    <a:lnL w="28575" cap="flat" cmpd="sng" algn="ctr">
                      <a:solidFill>
                        <a:srgbClr val="254F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54F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54F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54F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32424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998447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ZDFlMjQ2NDczNzA0OWJlNDA3OTJmZGZiMDA3NzgwZjM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10337</TotalTime>
  <Words>3857</Words>
  <Application>Microsoft Office PowerPoint</Application>
  <PresentationFormat>宽屏</PresentationFormat>
  <Paragraphs>677</Paragraphs>
  <Slides>28</Slides>
  <Notes>28</Notes>
  <HiddenSlides>0</HiddenSlides>
  <MMClips>1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37" baseType="lpstr">
      <vt:lpstr>HONOR Sans Design Medium</vt:lpstr>
      <vt:lpstr>等线</vt:lpstr>
      <vt:lpstr>方正粗黑宋简体</vt:lpstr>
      <vt:lpstr>思源黑体 Heavy</vt:lpstr>
      <vt:lpstr>思源黑体 Medium</vt:lpstr>
      <vt:lpstr>Arial</vt:lpstr>
      <vt:lpstr>Cambria Math</vt:lpstr>
      <vt:lpstr>Wingdings</vt:lpstr>
      <vt:lpstr>Office 主题​​</vt:lpstr>
      <vt:lpstr>    AICompass 模型对算力等效建模评估</vt:lpstr>
      <vt:lpstr>项目介绍</vt:lpstr>
      <vt:lpstr>PowerPoint 演示文稿</vt:lpstr>
      <vt:lpstr>1.1 赛题分析及设计背景</vt:lpstr>
      <vt:lpstr>1.2 设计目标</vt:lpstr>
      <vt:lpstr>1.3 较同类产品的优势</vt:lpstr>
      <vt:lpstr>1.3 较同类产品的优势</vt:lpstr>
      <vt:lpstr>1.3 较同类产品的优势</vt:lpstr>
      <vt:lpstr>1.4 赛题完成情况</vt:lpstr>
      <vt:lpstr>PowerPoint 演示文稿</vt:lpstr>
      <vt:lpstr>2.1 显存计算亮点</vt:lpstr>
      <vt:lpstr>2.2 服务指标亮点</vt:lpstr>
      <vt:lpstr>2.3 智能推荐亮点</vt:lpstr>
      <vt:lpstr>2.4 算力测试亮点</vt:lpstr>
      <vt:lpstr>PowerPoint 演示文稿</vt:lpstr>
      <vt:lpstr>3.1 难点一：如何实现高精度的显存预测模型</vt:lpstr>
      <vt:lpstr>3.2 难点二：SLO驱动的性能需求逆向映射</vt:lpstr>
      <vt:lpstr>3.3 难点三：构建异构硬件的真实性能标尺</vt:lpstr>
      <vt:lpstr>PowerPoint 演示文稿</vt:lpstr>
      <vt:lpstr>4.1 显存测试结果说明</vt:lpstr>
      <vt:lpstr>4.1 显存测试结果说明</vt:lpstr>
      <vt:lpstr>4.2 部署服务测试</vt:lpstr>
      <vt:lpstr>4.2 部署服务测试</vt:lpstr>
      <vt:lpstr>4.2 SLO测试</vt:lpstr>
      <vt:lpstr>4.3 项目实际应用</vt:lpstr>
      <vt:lpstr>PowerPoint 演示文稿</vt:lpstr>
      <vt:lpstr>5.1 作品演示播放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User</dc:creator>
  <cp:lastModifiedBy>bowen xu</cp:lastModifiedBy>
  <cp:revision>638</cp:revision>
  <dcterms:created xsi:type="dcterms:W3CDTF">2024-08-05T03:21:00Z</dcterms:created>
  <dcterms:modified xsi:type="dcterms:W3CDTF">2025-09-10T01:44:37Z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635092E4E9B944459AE593E852D97D2E_13</vt:lpwstr>
  </property>
  <property fmtid="{D5CDD505-2E9C-101B-9397-08002B2CF9AE}" pid="3" name="KSOProductBuildVer">
    <vt:lpwstr>2052-12.1.0.21171</vt:lpwstr>
  </property>
</Properties>
</file>